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66"/>
  </p:notesMasterIdLst>
  <p:sldIdLst>
    <p:sldId id="256" r:id="rId2"/>
    <p:sldId id="348" r:id="rId3"/>
    <p:sldId id="353" r:id="rId4"/>
    <p:sldId id="349" r:id="rId5"/>
    <p:sldId id="336" r:id="rId6"/>
    <p:sldId id="337" r:id="rId7"/>
    <p:sldId id="338" r:id="rId8"/>
    <p:sldId id="339" r:id="rId9"/>
    <p:sldId id="341" r:id="rId10"/>
    <p:sldId id="342" r:id="rId11"/>
    <p:sldId id="343" r:id="rId12"/>
    <p:sldId id="350" r:id="rId13"/>
    <p:sldId id="352" r:id="rId14"/>
    <p:sldId id="328" r:id="rId15"/>
    <p:sldId id="330" r:id="rId16"/>
    <p:sldId id="335" r:id="rId17"/>
    <p:sldId id="331" r:id="rId18"/>
    <p:sldId id="333" r:id="rId19"/>
    <p:sldId id="334" r:id="rId20"/>
    <p:sldId id="308" r:id="rId21"/>
    <p:sldId id="324" r:id="rId22"/>
    <p:sldId id="319" r:id="rId23"/>
    <p:sldId id="311" r:id="rId24"/>
    <p:sldId id="312" r:id="rId25"/>
    <p:sldId id="313" r:id="rId26"/>
    <p:sldId id="314" r:id="rId27"/>
    <p:sldId id="315" r:id="rId28"/>
    <p:sldId id="316" r:id="rId29"/>
    <p:sldId id="317" r:id="rId30"/>
    <p:sldId id="323" r:id="rId31"/>
    <p:sldId id="307" r:id="rId32"/>
    <p:sldId id="303" r:id="rId33"/>
    <p:sldId id="287" r:id="rId34"/>
    <p:sldId id="288" r:id="rId35"/>
    <p:sldId id="305" r:id="rId36"/>
    <p:sldId id="292" r:id="rId37"/>
    <p:sldId id="294" r:id="rId38"/>
    <p:sldId id="290" r:id="rId39"/>
    <p:sldId id="296" r:id="rId40"/>
    <p:sldId id="298" r:id="rId41"/>
    <p:sldId id="299" r:id="rId42"/>
    <p:sldId id="302" r:id="rId43"/>
    <p:sldId id="286" r:id="rId44"/>
    <p:sldId id="326" r:id="rId45"/>
    <p:sldId id="275" r:id="rId46"/>
    <p:sldId id="276" r:id="rId47"/>
    <p:sldId id="277" r:id="rId48"/>
    <p:sldId id="278" r:id="rId49"/>
    <p:sldId id="282" r:id="rId50"/>
    <p:sldId id="281" r:id="rId51"/>
    <p:sldId id="279" r:id="rId52"/>
    <p:sldId id="280" r:id="rId53"/>
    <p:sldId id="327" r:id="rId54"/>
    <p:sldId id="272" r:id="rId55"/>
    <p:sldId id="257" r:id="rId56"/>
    <p:sldId id="258" r:id="rId57"/>
    <p:sldId id="260" r:id="rId58"/>
    <p:sldId id="273" r:id="rId59"/>
    <p:sldId id="261" r:id="rId60"/>
    <p:sldId id="263" r:id="rId61"/>
    <p:sldId id="264" r:id="rId62"/>
    <p:sldId id="265" r:id="rId63"/>
    <p:sldId id="267" r:id="rId64"/>
    <p:sldId id="268" r:id="rId65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EA60690-2F03-479F-B1DB-312B486FAE0D}">
          <p14:sldIdLst>
            <p14:sldId id="256"/>
          </p14:sldIdLst>
        </p14:section>
        <p14:section name="ex06" id="{43E3A1CD-BFC4-4316-96F3-14536772B11F}">
          <p14:sldIdLst>
            <p14:sldId id="348"/>
            <p14:sldId id="353"/>
            <p14:sldId id="349"/>
            <p14:sldId id="336"/>
            <p14:sldId id="337"/>
            <p14:sldId id="338"/>
            <p14:sldId id="339"/>
            <p14:sldId id="341"/>
            <p14:sldId id="342"/>
            <p14:sldId id="343"/>
            <p14:sldId id="350"/>
            <p14:sldId id="352"/>
          </p14:sldIdLst>
        </p14:section>
        <p14:section name="ex05" id="{01AFAF58-7E6D-42DF-A1D0-99A3F14FDC34}">
          <p14:sldIdLst>
            <p14:sldId id="328"/>
            <p14:sldId id="330"/>
            <p14:sldId id="335"/>
            <p14:sldId id="331"/>
            <p14:sldId id="333"/>
            <p14:sldId id="334"/>
          </p14:sldIdLst>
        </p14:section>
        <p14:section name="ex04" id="{198455E1-EE61-4FB6-9475-1CC9B5583D78}">
          <p14:sldIdLst>
            <p14:sldId id="308"/>
            <p14:sldId id="324"/>
            <p14:sldId id="319"/>
            <p14:sldId id="311"/>
            <p14:sldId id="312"/>
            <p14:sldId id="313"/>
            <p14:sldId id="314"/>
            <p14:sldId id="315"/>
            <p14:sldId id="316"/>
            <p14:sldId id="317"/>
            <p14:sldId id="323"/>
          </p14:sldIdLst>
        </p14:section>
        <p14:section name="ex03" id="{2F8862AD-E95C-4A11-9E11-C169A5673C0F}">
          <p14:sldIdLst>
            <p14:sldId id="307"/>
            <p14:sldId id="303"/>
            <p14:sldId id="287"/>
            <p14:sldId id="288"/>
            <p14:sldId id="305"/>
            <p14:sldId id="292"/>
            <p14:sldId id="294"/>
            <p14:sldId id="290"/>
            <p14:sldId id="296"/>
            <p14:sldId id="298"/>
            <p14:sldId id="299"/>
            <p14:sldId id="302"/>
            <p14:sldId id="286"/>
          </p14:sldIdLst>
        </p14:section>
        <p14:section name="ex02" id="{DF6FC865-10B5-4B52-8A47-8BFE1FF2F35B}">
          <p14:sldIdLst>
            <p14:sldId id="326"/>
            <p14:sldId id="275"/>
            <p14:sldId id="276"/>
            <p14:sldId id="277"/>
            <p14:sldId id="278"/>
            <p14:sldId id="282"/>
            <p14:sldId id="281"/>
            <p14:sldId id="279"/>
            <p14:sldId id="280"/>
          </p14:sldIdLst>
        </p14:section>
        <p14:section name="ex01" id="{46663426-B5FD-4696-8D93-64DC7A284E7A}">
          <p14:sldIdLst>
            <p14:sldId id="327"/>
            <p14:sldId id="272"/>
            <p14:sldId id="257"/>
            <p14:sldId id="258"/>
            <p14:sldId id="260"/>
            <p14:sldId id="273"/>
            <p14:sldId id="261"/>
            <p14:sldId id="263"/>
            <p14:sldId id="264"/>
            <p14:sldId id="265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72915" autoAdjust="0"/>
  </p:normalViewPr>
  <p:slideViewPr>
    <p:cSldViewPr snapToGrid="0">
      <p:cViewPr varScale="1">
        <p:scale>
          <a:sx n="88" d="100"/>
          <a:sy n="88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F61B1-6DA6-4D2E-A1E1-F8D7BF6E6148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07892-8F34-4E95-8799-6E441455CF31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5442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07892-8F34-4E95-8799-6E441455CF31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45363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59648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723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55500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9734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4519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2969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2379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10003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55685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39564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72681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FC408-B707-4AD1-9019-CBC7A56463C9}" type="datetimeFigureOut">
              <a:rPr lang="cs-CZ" smtClean="0"/>
              <a:t>31.05.2021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1910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faculty.cs.niu.edu/~mcmahon/CS241/Notes/reading_declarations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en/language/functions/communication/serial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arduino.cc/reference/en/language/functions/advanced-io/shiftout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en/language/functions/bits-and-bytes/bitclear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si.mff.cuni.cz/teaching/nswi170-web/#@tab_assignments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en/language/functions/digital-io/digitalread/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si.mff.cuni.cz/teaching/nswi170-web/#@tab_links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si.mff.cuni.cz/teaching/nswi170-web/" TargetMode="External"/><Relationship Id="rId2" Type="http://schemas.openxmlformats.org/officeDocument/2006/relationships/hyperlink" Target="https://fan1x.github.io/computer_systems.html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duino.cc/en/main/software" TargetMode="External"/><Relationship Id="rId2" Type="http://schemas.openxmlformats.org/officeDocument/2006/relationships/hyperlink" Target="http://coliru.stacked-crooked.com/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NSWI170 – </a:t>
            </a:r>
            <a:r>
              <a:rPr lang="cs-CZ" sz="6000" dirty="0" smtClean="0"/>
              <a:t>Počítačové systémy</a:t>
            </a:r>
            <a:endParaRPr lang="cs-CZ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Tomáš Faltín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7454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</a:t>
            </a:r>
            <a:r>
              <a:rPr lang="cs-CZ" dirty="0" smtClean="0"/>
              <a:t>áce s ukazateli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 smtClean="0"/>
              <a:t>Ukazatelová aritmetika </a:t>
            </a:r>
            <a:r>
              <a:rPr lang="en-US" dirty="0" smtClean="0"/>
              <a:t>(+, -, ++, --, …)</a:t>
            </a: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*</a:t>
            </a:r>
            <a:r>
              <a:rPr lang="en-US" dirty="0" err="1" smtClean="0">
                <a:solidFill>
                  <a:schemeClr val="accent1"/>
                </a:solidFill>
              </a:rPr>
              <a:t>arr</a:t>
            </a:r>
            <a:r>
              <a:rPr lang="en-US" dirty="0" smtClean="0">
                <a:solidFill>
                  <a:schemeClr val="accent1"/>
                </a:solidFill>
              </a:rPr>
              <a:t> = </a:t>
            </a:r>
            <a:r>
              <a:rPr lang="en-US" dirty="0" err="1" smtClean="0">
                <a:solidFill>
                  <a:schemeClr val="accent1"/>
                </a:solidFill>
              </a:rPr>
              <a:t>arr</a:t>
            </a:r>
            <a:r>
              <a:rPr lang="en-US" dirty="0" smtClean="0">
                <a:solidFill>
                  <a:schemeClr val="accent1"/>
                </a:solidFill>
              </a:rPr>
              <a:t>[0]</a:t>
            </a: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*(</a:t>
            </a:r>
            <a:r>
              <a:rPr lang="en-US" dirty="0" err="1" smtClean="0">
                <a:solidFill>
                  <a:schemeClr val="accent1"/>
                </a:solidFill>
              </a:rPr>
              <a:t>arr</a:t>
            </a:r>
            <a:r>
              <a:rPr lang="en-US" dirty="0" smtClean="0">
                <a:solidFill>
                  <a:schemeClr val="accent1"/>
                </a:solidFill>
              </a:rPr>
              <a:t> + 3) = </a:t>
            </a:r>
            <a:r>
              <a:rPr lang="en-US" dirty="0" err="1" smtClean="0">
                <a:solidFill>
                  <a:schemeClr val="accent1"/>
                </a:solidFill>
              </a:rPr>
              <a:t>arr</a:t>
            </a:r>
            <a:r>
              <a:rPr lang="en-US" dirty="0" smtClean="0">
                <a:solidFill>
                  <a:schemeClr val="accent1"/>
                </a:solidFill>
              </a:rPr>
              <a:t>[3]</a:t>
            </a:r>
          </a:p>
          <a:p>
            <a:pPr lvl="1"/>
            <a:r>
              <a:rPr lang="en-US" dirty="0" smtClean="0">
                <a:solidFill>
                  <a:schemeClr val="accent1"/>
                </a:solidFill>
              </a:rPr>
              <a:t>++</a:t>
            </a:r>
            <a:r>
              <a:rPr lang="en-US" dirty="0" err="1" smtClean="0">
                <a:solidFill>
                  <a:schemeClr val="accent1"/>
                </a:solidFill>
              </a:rPr>
              <a:t>arr</a:t>
            </a:r>
            <a:r>
              <a:rPr lang="en-US" dirty="0" smtClean="0">
                <a:solidFill>
                  <a:schemeClr val="accent1"/>
                </a:solidFill>
              </a:rPr>
              <a:t>, </a:t>
            </a:r>
            <a:r>
              <a:rPr lang="en-US" dirty="0" err="1" smtClean="0">
                <a:solidFill>
                  <a:schemeClr val="accent1"/>
                </a:solidFill>
              </a:rPr>
              <a:t>arr</a:t>
            </a:r>
            <a:r>
              <a:rPr lang="en-US" dirty="0" smtClean="0">
                <a:solidFill>
                  <a:schemeClr val="accent1"/>
                </a:solidFill>
              </a:rPr>
              <a:t>--, *</a:t>
            </a:r>
            <a:r>
              <a:rPr lang="en-US" dirty="0" err="1" smtClean="0">
                <a:solidFill>
                  <a:schemeClr val="accent1"/>
                </a:solidFill>
              </a:rPr>
              <a:t>arr</a:t>
            </a:r>
            <a:r>
              <a:rPr lang="en-US" dirty="0" smtClean="0">
                <a:solidFill>
                  <a:schemeClr val="accent1"/>
                </a:solidFill>
              </a:rPr>
              <a:t>++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826412" y="4485679"/>
          <a:ext cx="594868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3585">
                  <a:extLst>
                    <a:ext uri="{9D8B030D-6E8A-4147-A177-3AD203B41FA5}">
                      <a16:colId xmlns:a16="http://schemas.microsoft.com/office/drawing/2014/main" val="556666874"/>
                    </a:ext>
                  </a:extLst>
                </a:gridCol>
                <a:gridCol w="743585">
                  <a:extLst>
                    <a:ext uri="{9D8B030D-6E8A-4147-A177-3AD203B41FA5}">
                      <a16:colId xmlns:a16="http://schemas.microsoft.com/office/drawing/2014/main" val="2263781182"/>
                    </a:ext>
                  </a:extLst>
                </a:gridCol>
                <a:gridCol w="743585">
                  <a:extLst>
                    <a:ext uri="{9D8B030D-6E8A-4147-A177-3AD203B41FA5}">
                      <a16:colId xmlns:a16="http://schemas.microsoft.com/office/drawing/2014/main" val="3208331343"/>
                    </a:ext>
                  </a:extLst>
                </a:gridCol>
                <a:gridCol w="743585">
                  <a:extLst>
                    <a:ext uri="{9D8B030D-6E8A-4147-A177-3AD203B41FA5}">
                      <a16:colId xmlns:a16="http://schemas.microsoft.com/office/drawing/2014/main" val="3464114212"/>
                    </a:ext>
                  </a:extLst>
                </a:gridCol>
                <a:gridCol w="743585">
                  <a:extLst>
                    <a:ext uri="{9D8B030D-6E8A-4147-A177-3AD203B41FA5}">
                      <a16:colId xmlns:a16="http://schemas.microsoft.com/office/drawing/2014/main" val="870561021"/>
                    </a:ext>
                  </a:extLst>
                </a:gridCol>
                <a:gridCol w="743585">
                  <a:extLst>
                    <a:ext uri="{9D8B030D-6E8A-4147-A177-3AD203B41FA5}">
                      <a16:colId xmlns:a16="http://schemas.microsoft.com/office/drawing/2014/main" val="3354651532"/>
                    </a:ext>
                  </a:extLst>
                </a:gridCol>
                <a:gridCol w="743585">
                  <a:extLst>
                    <a:ext uri="{9D8B030D-6E8A-4147-A177-3AD203B41FA5}">
                      <a16:colId xmlns:a16="http://schemas.microsoft.com/office/drawing/2014/main" val="1066376176"/>
                    </a:ext>
                  </a:extLst>
                </a:gridCol>
                <a:gridCol w="743585">
                  <a:extLst>
                    <a:ext uri="{9D8B030D-6E8A-4147-A177-3AD203B41FA5}">
                      <a16:colId xmlns:a16="http://schemas.microsoft.com/office/drawing/2014/main" val="303909546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\0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074150"/>
                  </a:ext>
                </a:extLst>
              </a:tr>
            </a:tbl>
          </a:graphicData>
        </a:graphic>
      </p:graphicFrame>
      <p:sp>
        <p:nvSpPr>
          <p:cNvPr id="8" name="Up Arrow 7"/>
          <p:cNvSpPr/>
          <p:nvPr/>
        </p:nvSpPr>
        <p:spPr>
          <a:xfrm>
            <a:off x="4967632" y="4834264"/>
            <a:ext cx="484632" cy="610248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" name="TextBox 8"/>
          <p:cNvSpPr txBox="1"/>
          <p:nvPr/>
        </p:nvSpPr>
        <p:spPr>
          <a:xfrm>
            <a:off x="4906018" y="5444512"/>
            <a:ext cx="6078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latin typeface="Consolas" panose="020B0609020204030204" pitchFamily="49" charset="0"/>
              </a:rPr>
              <a:t>arr</a:t>
            </a:r>
            <a:endParaRPr lang="cs-CZ" sz="2000" dirty="0">
              <a:latin typeface="Consolas" panose="020B0609020204030204" pitchFamily="49" charset="0"/>
            </a:endParaRPr>
          </a:p>
        </p:txBody>
      </p:sp>
      <p:sp>
        <p:nvSpPr>
          <p:cNvPr id="10" name="Up Arrow 9"/>
          <p:cNvSpPr/>
          <p:nvPr/>
        </p:nvSpPr>
        <p:spPr>
          <a:xfrm>
            <a:off x="5697877" y="4834264"/>
            <a:ext cx="484632" cy="610248"/>
          </a:xfrm>
          <a:prstGeom prst="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Box 10"/>
          <p:cNvSpPr txBox="1"/>
          <p:nvPr/>
        </p:nvSpPr>
        <p:spPr>
          <a:xfrm>
            <a:off x="5508582" y="5461687"/>
            <a:ext cx="8579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dirty="0" err="1" smtClean="0">
                <a:latin typeface="Consolas" panose="020B0609020204030204" pitchFamily="49" charset="0"/>
              </a:rPr>
              <a:t>arr</a:t>
            </a:r>
            <a:r>
              <a:rPr lang="en-US" sz="1900" dirty="0" smtClean="0">
                <a:latin typeface="Consolas" panose="020B0609020204030204" pitchFamily="49" charset="0"/>
              </a:rPr>
              <a:t>++</a:t>
            </a:r>
            <a:endParaRPr lang="cs-CZ" sz="1900" dirty="0">
              <a:latin typeface="Consolas" panose="020B0609020204030204" pitchFamily="49" charset="0"/>
            </a:endParaRPr>
          </a:p>
        </p:txBody>
      </p:sp>
      <p:sp>
        <p:nvSpPr>
          <p:cNvPr id="12" name="Curved Down Arrow 11"/>
          <p:cNvSpPr/>
          <p:nvPr/>
        </p:nvSpPr>
        <p:spPr>
          <a:xfrm>
            <a:off x="5089801" y="3669957"/>
            <a:ext cx="2521962" cy="807135"/>
          </a:xfrm>
          <a:prstGeom prst="curved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21818" y="3734305"/>
            <a:ext cx="85792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dirty="0" smtClean="0">
                <a:latin typeface="Consolas" panose="020B0609020204030204" pitchFamily="49" charset="0"/>
              </a:rPr>
              <a:t>arr+3</a:t>
            </a:r>
            <a:endParaRPr lang="cs-CZ" sz="19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0409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cs-CZ" dirty="0" smtClean="0"/>
              <a:t>Počítání délky řetězce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10515600" cy="553243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len</a:t>
            </a:r>
            <a:r>
              <a:rPr lang="cs-CZ" dirty="0" smtClean="0">
                <a:latin typeface="Consolas" panose="020B0609020204030204" pitchFamily="49" charset="0"/>
              </a:rPr>
              <a:t>gth</a:t>
            </a:r>
            <a:r>
              <a:rPr lang="en-US" dirty="0" smtClean="0">
                <a:latin typeface="Consolas" panose="020B0609020204030204" pitchFamily="49" charset="0"/>
              </a:rPr>
              <a:t>1(</a:t>
            </a:r>
            <a:r>
              <a:rPr lang="en-US" dirty="0" err="1" smtClean="0">
                <a:latin typeface="Consolas" panose="020B0609020204030204" pitchFamily="49" charset="0"/>
              </a:rPr>
              <a:t>const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</a:rPr>
              <a:t>str</a:t>
            </a:r>
            <a:r>
              <a:rPr lang="en-US" dirty="0">
                <a:latin typeface="Consolas" panose="020B0609020204030204" pitchFamily="49" charset="0"/>
              </a:rPr>
              <a:t>) 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 err="1">
                <a:latin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0;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while(</a:t>
            </a:r>
            <a:r>
              <a:rPr lang="en-US" dirty="0" err="1">
                <a:latin typeface="Consolas" panose="020B0609020204030204" pitchFamily="49" charset="0"/>
              </a:rPr>
              <a:t>str</a:t>
            </a:r>
            <a:r>
              <a:rPr lang="en-US" dirty="0">
                <a:latin typeface="Consolas" panose="020B0609020204030204" pitchFamily="49" charset="0"/>
              </a:rPr>
              <a:t>[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] != ‘\0’) { ++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; }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return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len</a:t>
            </a:r>
            <a:r>
              <a:rPr lang="cs-CZ" dirty="0" smtClean="0">
                <a:latin typeface="Consolas" panose="020B0609020204030204" pitchFamily="49" charset="0"/>
              </a:rPr>
              <a:t>gth</a:t>
            </a:r>
            <a:r>
              <a:rPr lang="en-US" dirty="0" smtClean="0">
                <a:latin typeface="Consolas" panose="020B0609020204030204" pitchFamily="49" charset="0"/>
              </a:rPr>
              <a:t>2(</a:t>
            </a:r>
            <a:r>
              <a:rPr lang="en-US" dirty="0" err="1" smtClean="0">
                <a:latin typeface="Consolas" panose="020B0609020204030204" pitchFamily="49" charset="0"/>
              </a:rPr>
              <a:t>const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</a:rPr>
              <a:t>str</a:t>
            </a:r>
            <a:r>
              <a:rPr lang="en-US" dirty="0">
                <a:latin typeface="Consolas" panose="020B0609020204030204" pitchFamily="49" charset="0"/>
              </a:rPr>
              <a:t>) 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 err="1">
                <a:latin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= 0;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while(*</a:t>
            </a:r>
            <a:r>
              <a:rPr lang="en-US" dirty="0" err="1">
                <a:latin typeface="Consolas" panose="020B0609020204030204" pitchFamily="49" charset="0"/>
              </a:rPr>
              <a:t>str</a:t>
            </a:r>
            <a:r>
              <a:rPr lang="en-US" dirty="0">
                <a:latin typeface="Consolas" panose="020B0609020204030204" pitchFamily="49" charset="0"/>
              </a:rPr>
              <a:t>++) { ++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; }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return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int main</a:t>
            </a:r>
            <a:r>
              <a:rPr lang="en-US" dirty="0" smtClean="0">
                <a:latin typeface="Consolas" panose="020B0609020204030204" pitchFamily="49" charset="0"/>
              </a:rPr>
              <a:t>()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print(</a:t>
            </a:r>
            <a:r>
              <a:rPr lang="en-US" dirty="0" err="1" smtClean="0">
                <a:latin typeface="Consolas" panose="020B0609020204030204" pitchFamily="49" charset="0"/>
              </a:rPr>
              <a:t>len</a:t>
            </a:r>
            <a:r>
              <a:rPr lang="cs-CZ" dirty="0" smtClean="0">
                <a:latin typeface="Consolas" panose="020B0609020204030204" pitchFamily="49" charset="0"/>
              </a:rPr>
              <a:t>gth</a:t>
            </a:r>
            <a:r>
              <a:rPr lang="en-US" dirty="0" smtClean="0">
                <a:latin typeface="Consolas" panose="020B0609020204030204" pitchFamily="49" charset="0"/>
              </a:rPr>
              <a:t>1(“Arduino”), </a:t>
            </a:r>
            <a:r>
              <a:rPr lang="en-US" dirty="0" err="1" smtClean="0">
                <a:latin typeface="Consolas" panose="020B0609020204030204" pitchFamily="49" charset="0"/>
              </a:rPr>
              <a:t>len</a:t>
            </a:r>
            <a:r>
              <a:rPr lang="cs-CZ" dirty="0" smtClean="0">
                <a:latin typeface="Consolas" panose="020B0609020204030204" pitchFamily="49" charset="0"/>
              </a:rPr>
              <a:t>gth</a:t>
            </a:r>
            <a:r>
              <a:rPr lang="en-US" dirty="0" smtClean="0">
                <a:latin typeface="Consolas" panose="020B0609020204030204" pitchFamily="49" charset="0"/>
              </a:rPr>
              <a:t>2(“Arduino”)); // 7, 7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99748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Jak číst deklarace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cs-CZ" dirty="0" smtClean="0">
                <a:latin typeface="Consolas" panose="020B0609020204030204" pitchFamily="49" charset="0"/>
              </a:rPr>
              <a:t>char </a:t>
            </a:r>
            <a:r>
              <a:rPr lang="cs-CZ" dirty="0">
                <a:latin typeface="Consolas" panose="020B0609020204030204" pitchFamily="49" charset="0"/>
              </a:rPr>
              <a:t>*(*(**foo[][8</a:t>
            </a:r>
            <a:r>
              <a:rPr lang="cs-CZ" dirty="0" smtClean="0">
                <a:latin typeface="Consolas" panose="020B0609020204030204" pitchFamily="49" charset="0"/>
              </a:rPr>
              <a:t>])())[]; // </a:t>
            </a:r>
            <a:r>
              <a:rPr lang="cs-CZ" dirty="0" smtClean="0"/>
              <a:t>WTF???</a:t>
            </a:r>
            <a:endParaRPr lang="cs-CZ" dirty="0" smtClean="0">
              <a:latin typeface="Consolas" panose="020B0609020204030204" pitchFamily="49" charset="0"/>
            </a:endParaRPr>
          </a:p>
          <a:p>
            <a:pPr lvl="1"/>
            <a:r>
              <a:rPr lang="cs-CZ" dirty="0" smtClean="0"/>
              <a:t>Použít </a:t>
            </a:r>
            <a:r>
              <a:rPr lang="cs-CZ" dirty="0" smtClean="0">
                <a:latin typeface="Consolas" panose="020B0609020204030204" pitchFamily="49" charset="0"/>
              </a:rPr>
              <a:t>typedef/</a:t>
            </a:r>
            <a:r>
              <a:rPr lang="cs-CZ" b="1" dirty="0" smtClean="0">
                <a:latin typeface="Consolas" panose="020B0609020204030204" pitchFamily="49" charset="0"/>
              </a:rPr>
              <a:t>using</a:t>
            </a:r>
          </a:p>
          <a:p>
            <a:pPr lvl="2"/>
            <a:r>
              <a:rPr lang="cs-CZ" b="1" dirty="0" smtClean="0">
                <a:latin typeface="Consolas" panose="020B0609020204030204" pitchFamily="49" charset="0"/>
              </a:rPr>
              <a:t>using my_</a:t>
            </a:r>
            <a:r>
              <a:rPr lang="en-US" b="1" dirty="0" err="1" smtClean="0">
                <a:latin typeface="Consolas" panose="020B0609020204030204" pitchFamily="49" charset="0"/>
              </a:rPr>
              <a:t>int</a:t>
            </a:r>
            <a:r>
              <a:rPr lang="cs-CZ" b="1" dirty="0" smtClean="0">
                <a:latin typeface="Consolas" panose="020B0609020204030204" pitchFamily="49" charset="0"/>
              </a:rPr>
              <a:t> </a:t>
            </a:r>
            <a:r>
              <a:rPr lang="en-US" b="1" dirty="0" smtClean="0">
                <a:latin typeface="Consolas" panose="020B0609020204030204" pitchFamily="49" charset="0"/>
              </a:rPr>
              <a:t>= </a:t>
            </a:r>
            <a:r>
              <a:rPr lang="en-US" b="1" dirty="0" err="1" smtClean="0">
                <a:latin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</a:rPr>
              <a:t>;</a:t>
            </a:r>
            <a:endParaRPr lang="en-US" b="1" dirty="0" smtClean="0">
              <a:latin typeface="Consolas" panose="020B0609020204030204" pitchFamily="49" charset="0"/>
            </a:endParaRPr>
          </a:p>
          <a:p>
            <a:pPr lvl="2"/>
            <a:r>
              <a:rPr lang="en-US" b="1" dirty="0" smtClean="0">
                <a:latin typeface="Consolas" panose="020B0609020204030204" pitchFamily="49" charset="0"/>
              </a:rPr>
              <a:t>using int_array256_t = </a:t>
            </a:r>
            <a:r>
              <a:rPr lang="en-US" b="1" dirty="0" err="1" smtClean="0">
                <a:latin typeface="Consolas" panose="020B0609020204030204" pitchFamily="49" charset="0"/>
              </a:rPr>
              <a:t>int</a:t>
            </a:r>
            <a:r>
              <a:rPr lang="en-US" b="1" dirty="0" smtClean="0">
                <a:latin typeface="Consolas" panose="020B0609020204030204" pitchFamily="49" charset="0"/>
              </a:rPr>
              <a:t>[256]</a:t>
            </a:r>
          </a:p>
          <a:p>
            <a:endParaRPr lang="cs-CZ" dirty="0" smtClean="0"/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najít identifikátor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doprava (zastav se na závorce)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doleva (zastav se na závorce)</a:t>
            </a:r>
            <a:endParaRPr lang="en-US" dirty="0"/>
          </a:p>
          <a:p>
            <a:endParaRPr lang="cs-CZ" b="1" dirty="0" smtClean="0">
              <a:latin typeface="Consolas" panose="020B0609020204030204" pitchFamily="49" charset="0"/>
            </a:endParaRPr>
          </a:p>
          <a:p>
            <a:r>
              <a:rPr lang="en-US" dirty="0" smtClean="0"/>
              <a:t>Dal</a:t>
            </a:r>
            <a:r>
              <a:rPr lang="cs-CZ" dirty="0" smtClean="0"/>
              <a:t>ší zdroje</a:t>
            </a:r>
            <a:endParaRPr lang="en-US" dirty="0" smtClean="0"/>
          </a:p>
          <a:p>
            <a:pPr lvl="1"/>
            <a:r>
              <a:rPr lang="cs-CZ" dirty="0" smtClean="0"/>
              <a:t>Google</a:t>
            </a:r>
            <a:r>
              <a:rPr lang="en-US" dirty="0" smtClean="0"/>
              <a:t> it</a:t>
            </a:r>
            <a:r>
              <a:rPr lang="cs-CZ" dirty="0" smtClean="0"/>
              <a:t> („How to read declarations in C++</a:t>
            </a:r>
            <a:r>
              <a:rPr lang="en-US" dirty="0" smtClean="0"/>
              <a:t>”</a:t>
            </a:r>
            <a:r>
              <a:rPr lang="cs-CZ" dirty="0" smtClean="0"/>
              <a:t>)</a:t>
            </a:r>
            <a:endParaRPr lang="en-US" dirty="0" smtClean="0"/>
          </a:p>
          <a:p>
            <a:pPr lvl="1"/>
            <a:r>
              <a:rPr lang="cs-CZ" dirty="0">
                <a:hlinkClick r:id="rId2"/>
              </a:rPr>
              <a:t>http://faculty.cs.niu.edu/~</a:t>
            </a:r>
            <a:r>
              <a:rPr lang="cs-CZ" dirty="0" smtClean="0">
                <a:hlinkClick r:id="rId2"/>
              </a:rPr>
              <a:t>mcmahon/CS241/Notes/reading_declarations.html</a:t>
            </a:r>
            <a:endParaRPr lang="en-US" dirty="0" smtClean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823596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168094"/>
          </a:xfrm>
        </p:spPr>
        <p:txBody>
          <a:bodyPr anchor="ctr">
            <a:noAutofit/>
          </a:bodyPr>
          <a:lstStyle/>
          <a:p>
            <a:r>
              <a:rPr lang="en-US" sz="4000" dirty="0"/>
              <a:t>Any fool can write code that a computer can understand. Good programmers write code that humans can understand.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2786560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5</a:t>
            </a:r>
            <a:r>
              <a:rPr lang="en-US" dirty="0" smtClean="0"/>
              <a:t>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1818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Feedback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Čím dál tím hezčí kód </a:t>
            </a:r>
            <a:r>
              <a:rPr lang="cs-CZ" dirty="0" smtClean="0">
                <a:sym typeface="Wingdings" panose="05000000000000000000" pitchFamily="2" charset="2"/>
              </a:rPr>
              <a:t></a:t>
            </a:r>
          </a:p>
          <a:p>
            <a:r>
              <a:rPr lang="cs-CZ" dirty="0" smtClean="0">
                <a:sym typeface="Wingdings" panose="05000000000000000000" pitchFamily="2" charset="2"/>
              </a:rPr>
              <a:t>Motivace</a:t>
            </a:r>
            <a:endParaRPr lang="en-US" dirty="0" smtClean="0">
              <a:sym typeface="Wingdings" panose="05000000000000000000" pitchFamily="2" charset="2"/>
            </a:endParaRPr>
          </a:p>
          <a:p>
            <a:pPr lvl="1"/>
            <a:r>
              <a:rPr lang="cs-CZ" dirty="0" smtClean="0">
                <a:sym typeface="Wingdings" panose="05000000000000000000" pitchFamily="2" charset="2"/>
              </a:rPr>
              <a:t>Velké vs. </a:t>
            </a:r>
            <a:r>
              <a:rPr lang="en-US" dirty="0" smtClean="0">
                <a:sym typeface="Wingdings" panose="05000000000000000000" pitchFamily="2" charset="2"/>
              </a:rPr>
              <a:t>m</a:t>
            </a:r>
            <a:r>
              <a:rPr lang="cs-CZ" dirty="0" smtClean="0">
                <a:sym typeface="Wingdings" panose="05000000000000000000" pitchFamily="2" charset="2"/>
              </a:rPr>
              <a:t>alé projekty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McConnell</a:t>
            </a:r>
            <a:r>
              <a:rPr lang="en-US" dirty="0">
                <a:sym typeface="Wingdings" panose="05000000000000000000" pitchFamily="2" charset="2"/>
              </a:rPr>
              <a:t>, S. "</a:t>
            </a:r>
            <a:r>
              <a:rPr lang="en-US" dirty="0" err="1">
                <a:sym typeface="Wingdings" panose="05000000000000000000" pitchFamily="2" charset="2"/>
              </a:rPr>
              <a:t>Dokonalý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kód</a:t>
            </a:r>
            <a:r>
              <a:rPr lang="en-US" dirty="0">
                <a:sym typeface="Wingdings" panose="05000000000000000000" pitchFamily="2" charset="2"/>
              </a:rPr>
              <a:t> – </a:t>
            </a:r>
            <a:r>
              <a:rPr lang="en-US" dirty="0" err="1">
                <a:sym typeface="Wingdings" panose="05000000000000000000" pitchFamily="2" charset="2"/>
              </a:rPr>
              <a:t>Umění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programování</a:t>
            </a:r>
            <a:r>
              <a:rPr lang="en-US" dirty="0">
                <a:sym typeface="Wingdings" panose="05000000000000000000" pitchFamily="2" charset="2"/>
              </a:rPr>
              <a:t> a </a:t>
            </a:r>
            <a:r>
              <a:rPr lang="en-US" dirty="0" err="1">
                <a:sym typeface="Wingdings" panose="05000000000000000000" pitchFamily="2" charset="2"/>
              </a:rPr>
              <a:t>techniky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tvorby</a:t>
            </a:r>
            <a:r>
              <a:rPr lang="en-US" dirty="0">
                <a:sym typeface="Wingdings" panose="05000000000000000000" pitchFamily="2" charset="2"/>
              </a:rPr>
              <a:t> software"</a:t>
            </a:r>
            <a:endParaRPr lang="en-US" dirty="0" smtClean="0">
              <a:sym typeface="Wingdings" panose="05000000000000000000" pitchFamily="2" charset="2"/>
            </a:endParaRPr>
          </a:p>
          <a:p>
            <a:pPr lvl="1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68583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Funny quotes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Always </a:t>
            </a:r>
            <a:r>
              <a:rPr lang="en-US" dirty="0"/>
              <a:t>code as if the guy who ends up maintaining your code will be a violent psychopath who knows where you live. (Martin Golding</a:t>
            </a:r>
            <a:r>
              <a:rPr lang="en-US" dirty="0" smtClean="0"/>
              <a:t>)</a:t>
            </a:r>
          </a:p>
          <a:p>
            <a:r>
              <a:rPr lang="en-US" dirty="0"/>
              <a:t>When a programming language is created that allows programmers to program in simple English, it will be discovered that programmers cannot speak English. (Anonymous Linguist)</a:t>
            </a:r>
          </a:p>
          <a:p>
            <a:r>
              <a:rPr lang="en-US" dirty="0"/>
              <a:t>Any fool can write code that a computer can understand. Good programmers write code that humans can understand</a:t>
            </a:r>
            <a:r>
              <a:rPr lang="en-US" dirty="0" smtClean="0"/>
              <a:t>.</a:t>
            </a:r>
          </a:p>
          <a:p>
            <a:r>
              <a:rPr lang="en-US" dirty="0"/>
              <a:t>Any code of your own that you haven't looked at for six or more months might as well have been written by someone else. (</a:t>
            </a:r>
            <a:r>
              <a:rPr lang="en-US" dirty="0" err="1"/>
              <a:t>Eagleson's</a:t>
            </a:r>
            <a:r>
              <a:rPr lang="en-US" dirty="0"/>
              <a:t> law)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68828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Pokus: delay()</a:t>
            </a:r>
            <a:r>
              <a:rPr lang="en-US" dirty="0" smtClean="0"/>
              <a:t> + </a:t>
            </a:r>
            <a:r>
              <a:rPr lang="cs-CZ" dirty="0" smtClean="0"/>
              <a:t>segmentový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Přidejte delay do hlavní smyčky hned za volání vaší funkce</a:t>
            </a:r>
            <a:r>
              <a:rPr lang="en-US" dirty="0" smtClean="0"/>
              <a:t>, nap</a:t>
            </a:r>
            <a:r>
              <a:rPr lang="cs-CZ" dirty="0" smtClean="0"/>
              <a:t>ř: </a:t>
            </a: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void loop()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seg_write_number</a:t>
            </a:r>
            <a:r>
              <a:rPr lang="en-US" dirty="0" smtClean="0">
                <a:latin typeface="Consolas" panose="020B0609020204030204" pitchFamily="49" charset="0"/>
              </a:rPr>
              <a:t>(1234);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delay(</a:t>
            </a:r>
            <a:r>
              <a:rPr lang="cs-CZ" dirty="0" smtClean="0">
                <a:latin typeface="Consolas" panose="020B0609020204030204" pitchFamily="49" charset="0"/>
              </a:rPr>
              <a:t>200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endParaRPr lang="cs-CZ" dirty="0" smtClean="0"/>
          </a:p>
          <a:p>
            <a:r>
              <a:rPr lang="cs-CZ" dirty="0" smtClean="0"/>
              <a:t>Zobrazuje displej číslo</a:t>
            </a:r>
            <a:r>
              <a:rPr lang="en-US" dirty="0" smtClean="0"/>
              <a:t> </a:t>
            </a:r>
            <a:r>
              <a:rPr lang="en-US" dirty="0" err="1" smtClean="0"/>
              <a:t>spr</a:t>
            </a:r>
            <a:r>
              <a:rPr lang="cs-CZ" dirty="0" smtClean="0"/>
              <a:t>ávně? </a:t>
            </a:r>
          </a:p>
          <a:p>
            <a:r>
              <a:rPr lang="cs-CZ" dirty="0" smtClean="0"/>
              <a:t>Základní (naivní) implementace na videu na dalším slide</a:t>
            </a:r>
          </a:p>
        </p:txBody>
      </p:sp>
    </p:spTree>
    <p:extLst>
      <p:ext uri="{BB962C8B-B14F-4D97-AF65-F5344CB8AC3E}">
        <p14:creationId xmlns:p14="http://schemas.microsoft.com/office/powerpoint/2010/main" val="346726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Řešení: delay() + segmentový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70700" cy="4351338"/>
          </a:xfrm>
        </p:spPr>
        <p:txBody>
          <a:bodyPr/>
          <a:lstStyle/>
          <a:p>
            <a:r>
              <a:rPr lang="cs-CZ" dirty="0" smtClean="0"/>
              <a:t>Časový multiplex</a:t>
            </a:r>
          </a:p>
          <a:p>
            <a:pPr lvl="1"/>
            <a:r>
              <a:rPr lang="cs-CZ" dirty="0" smtClean="0"/>
              <a:t>Pokud bude Arduino dostatečně rychle blikat, oko si bude myslet, že svítí</a:t>
            </a:r>
          </a:p>
          <a:p>
            <a:pPr lvl="1"/>
            <a:r>
              <a:rPr lang="cs-CZ" dirty="0" smtClean="0"/>
              <a:t>Můžu rychle za sebou zobrazovat znaky </a:t>
            </a:r>
          </a:p>
          <a:p>
            <a:pPr lvl="2"/>
            <a:r>
              <a:rPr lang="cs-CZ" dirty="0" smtClean="0"/>
              <a:t>1 cyklus</a:t>
            </a:r>
            <a:r>
              <a:rPr lang="en-US" dirty="0" smtClean="0"/>
              <a:t> = </a:t>
            </a:r>
            <a:r>
              <a:rPr lang="cs-CZ" dirty="0" smtClean="0"/>
              <a:t>zobrazení 1 znaku</a:t>
            </a:r>
          </a:p>
          <a:p>
            <a:r>
              <a:rPr lang="en-US" dirty="0" err="1" smtClean="0"/>
              <a:t>Zobrazen</a:t>
            </a:r>
            <a:r>
              <a:rPr lang="cs-CZ" dirty="0" smtClean="0"/>
              <a:t>í na displeji rozdělím na 2 funkce: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Nastaví hodnotu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V cyklu zobrazuje postupně znaky čísla</a:t>
            </a:r>
          </a:p>
          <a:p>
            <a:pPr lvl="1"/>
            <a:endParaRPr lang="cs-CZ" dirty="0" smtClean="0"/>
          </a:p>
          <a:p>
            <a:pPr lvl="1"/>
            <a:endParaRPr lang="cs-CZ" dirty="0" smtClean="0"/>
          </a:p>
        </p:txBody>
      </p:sp>
      <p:pic>
        <p:nvPicPr>
          <p:cNvPr id="4" name="IMG_586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3134" y="1825625"/>
            <a:ext cx="3420666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8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Moderní použití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</a:t>
            </a:r>
            <a:r>
              <a:rPr lang="cs-CZ" dirty="0" smtClean="0"/>
              <a:t>lavní funkce </a:t>
            </a:r>
            <a:r>
              <a:rPr lang="cs-CZ" dirty="0" smtClean="0">
                <a:latin typeface="Consolas" panose="020B0609020204030204" pitchFamily="49" charset="0"/>
              </a:rPr>
              <a:t>loop()</a:t>
            </a:r>
            <a:r>
              <a:rPr lang="cs-CZ" dirty="0" smtClean="0"/>
              <a:t> by měla být co nejkratší, jelikož obsluhuje všechny funkce</a:t>
            </a:r>
          </a:p>
          <a:p>
            <a:r>
              <a:rPr lang="cs-CZ" dirty="0" smtClean="0"/>
              <a:t>Složitější úlohy se podrozdělí na menší podúlohy</a:t>
            </a:r>
          </a:p>
          <a:p>
            <a:pPr lvl="1"/>
            <a:r>
              <a:rPr lang="cs-CZ" dirty="0" smtClean="0"/>
              <a:t>Když jsou dostatečně malé, vykonávají se v rámci jednoho volání funkce </a:t>
            </a:r>
            <a:r>
              <a:rPr lang="cs-CZ" dirty="0" smtClean="0">
                <a:latin typeface="Consolas" panose="020B0609020204030204" pitchFamily="49" charset="0"/>
              </a:rPr>
              <a:t>loop()</a:t>
            </a:r>
          </a:p>
          <a:p>
            <a:r>
              <a:rPr lang="cs-CZ" dirty="0" smtClean="0"/>
              <a:t>Podobný princip/pattern (hlavní funkce která deleguje práci do menších funkcí) i u jiných (moderních) frameworků</a:t>
            </a:r>
          </a:p>
          <a:p>
            <a:pPr lvl="1"/>
            <a:r>
              <a:rPr lang="cs-CZ" dirty="0" smtClean="0"/>
              <a:t>Důraz na používání asynchronního volání</a:t>
            </a:r>
          </a:p>
          <a:p>
            <a:pPr lvl="1"/>
            <a:r>
              <a:rPr lang="cs-CZ" dirty="0" smtClean="0"/>
              <a:t>Např.: Node.js – JS runtime nad V8 enginem (engine, který používá Chrome)</a:t>
            </a:r>
          </a:p>
          <a:p>
            <a:pPr lvl="1"/>
            <a:endParaRPr lang="cs-CZ" dirty="0" smtClean="0"/>
          </a:p>
          <a:p>
            <a:endParaRPr lang="cs-CZ" dirty="0">
              <a:latin typeface="Consolas" panose="020B0609020204030204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001" y="5772150"/>
            <a:ext cx="1400175" cy="809625"/>
          </a:xfrm>
          <a:prstGeom prst="rect">
            <a:avLst/>
          </a:prstGeom>
        </p:spPr>
      </p:pic>
      <p:pic>
        <p:nvPicPr>
          <p:cNvPr id="1028" name="Picture 4" descr="Soubor:Google Chrome icon (2011)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9954" y="5507429"/>
            <a:ext cx="1339068" cy="133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276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6.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3485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cs-CZ" dirty="0" smtClean="0"/>
              <a:t>4</a:t>
            </a:r>
            <a:r>
              <a:rPr lang="en-US" dirty="0" smtClean="0"/>
              <a:t>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6450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Výčtový typ – </a:t>
            </a:r>
            <a:r>
              <a:rPr lang="cs-CZ" dirty="0" smtClean="0">
                <a:latin typeface="Consolas" panose="020B0609020204030204" pitchFamily="49" charset="0"/>
              </a:rPr>
              <a:t>enum class</a:t>
            </a:r>
            <a:endParaRPr lang="cs-CZ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K zaznamenání stavů </a:t>
            </a:r>
            <a:r>
              <a:rPr lang="en-US" dirty="0" smtClean="0"/>
              <a:t>(</a:t>
            </a:r>
            <a:r>
              <a:rPr lang="cs-CZ" dirty="0" smtClean="0"/>
              <a:t>více než 2 stavy)</a:t>
            </a:r>
            <a:endParaRPr lang="en-US" dirty="0" smtClean="0"/>
          </a:p>
          <a:p>
            <a:r>
              <a:rPr lang="cs-CZ" dirty="0" smtClean="0"/>
              <a:t>Nepoužívat </a:t>
            </a:r>
            <a:r>
              <a:rPr lang="cs-CZ" dirty="0" smtClean="0">
                <a:latin typeface="Consolas" panose="020B0609020204030204" pitchFamily="49" charset="0"/>
              </a:rPr>
              <a:t>enum</a:t>
            </a:r>
          </a:p>
          <a:p>
            <a:endParaRPr lang="en-US" dirty="0" smtClean="0"/>
          </a:p>
          <a:p>
            <a:pPr marL="0" indent="0">
              <a:buNone/>
            </a:pPr>
            <a:endParaRPr lang="cs-CZ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778980"/>
            <a:ext cx="58829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enum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class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</a:rPr>
              <a:t>button_state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</a:rPr>
              <a:t>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i="1" dirty="0">
                <a:latin typeface="Consolas" panose="020B0609020204030204" pitchFamily="49" charset="0"/>
              </a:rPr>
              <a:t>UP, </a:t>
            </a:r>
            <a:r>
              <a:rPr lang="en-US" i="1" dirty="0" smtClean="0">
                <a:latin typeface="Consolas" panose="020B0609020204030204" pitchFamily="49" charset="0"/>
              </a:rPr>
              <a:t/>
            </a:r>
            <a:br>
              <a:rPr lang="en-US" i="1" dirty="0" smtClean="0">
                <a:latin typeface="Consolas" panose="020B0609020204030204" pitchFamily="49" charset="0"/>
              </a:rPr>
            </a:br>
            <a:r>
              <a:rPr lang="en-US" i="1" dirty="0" smtClean="0">
                <a:latin typeface="Consolas" panose="020B0609020204030204" pitchFamily="49" charset="0"/>
              </a:rPr>
              <a:t>    </a:t>
            </a:r>
            <a:r>
              <a:rPr lang="en-US" i="1" dirty="0">
                <a:latin typeface="Consolas" panose="020B0609020204030204" pitchFamily="49" charset="0"/>
              </a:rPr>
              <a:t>DOWN</a:t>
            </a:r>
            <a:r>
              <a:rPr lang="en-US" i="1" dirty="0" smtClean="0">
                <a:latin typeface="Consolas" panose="020B0609020204030204" pitchFamily="49" charset="0"/>
              </a:rPr>
              <a:t>,</a:t>
            </a:r>
            <a:br>
              <a:rPr lang="en-US" i="1" dirty="0" smtClean="0">
                <a:latin typeface="Consolas" panose="020B0609020204030204" pitchFamily="49" charset="0"/>
              </a:rPr>
            </a:br>
            <a:r>
              <a:rPr lang="en-US" i="1" dirty="0" smtClean="0">
                <a:latin typeface="Consolas" panose="020B0609020204030204" pitchFamily="49" charset="0"/>
              </a:rPr>
              <a:t>    </a:t>
            </a:r>
            <a:r>
              <a:rPr lang="en-US" i="1" dirty="0">
                <a:latin typeface="Consolas" panose="020B0609020204030204" pitchFamily="49" charset="0"/>
              </a:rPr>
              <a:t>DEBOUNCING,</a:t>
            </a:r>
          </a:p>
          <a:p>
            <a:r>
              <a:rPr lang="en-US" i="1" dirty="0">
                <a:latin typeface="Consolas" panose="020B0609020204030204" pitchFamily="49" charset="0"/>
              </a:rPr>
              <a:t>    LONG_DOWN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}</a:t>
            </a:r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en-US" b="1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21110" y="2718924"/>
            <a:ext cx="588291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</a:rPr>
              <a:t>button_state</a:t>
            </a:r>
            <a:r>
              <a:rPr lang="en-US" sz="1200" dirty="0">
                <a:latin typeface="Consolas" panose="020B0609020204030204" pitchFamily="49" charset="0"/>
              </a:rPr>
              <a:t> button1_state = </a:t>
            </a:r>
            <a:r>
              <a:rPr lang="en-US" sz="1200" b="1" dirty="0" err="1">
                <a:latin typeface="Consolas" panose="020B0609020204030204" pitchFamily="49" charset="0"/>
              </a:rPr>
              <a:t>button_state</a:t>
            </a:r>
            <a:r>
              <a:rPr lang="en-US" sz="1200" b="1" dirty="0">
                <a:latin typeface="Consolas" panose="020B0609020204030204" pitchFamily="49" charset="0"/>
              </a:rPr>
              <a:t>::UP</a:t>
            </a:r>
            <a:r>
              <a:rPr lang="en-US" sz="12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void loop() </a:t>
            </a:r>
            <a:r>
              <a:rPr lang="en-US" sz="12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if (button1_state == </a:t>
            </a:r>
            <a:r>
              <a:rPr lang="en-US" sz="1200" dirty="0" err="1">
                <a:latin typeface="Consolas" panose="020B0609020204030204" pitchFamily="49" charset="0"/>
              </a:rPr>
              <a:t>button_state</a:t>
            </a:r>
            <a:r>
              <a:rPr lang="en-US" sz="1200" dirty="0">
                <a:latin typeface="Consolas" panose="020B0609020204030204" pitchFamily="49" charset="0"/>
              </a:rPr>
              <a:t>::UP)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  </a:t>
            </a:r>
            <a:r>
              <a:rPr lang="en-US" sz="1200" dirty="0">
                <a:latin typeface="Consolas" panose="020B0609020204030204" pitchFamily="49" charset="0"/>
              </a:rPr>
              <a:t>// do something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} else if (button1_state == </a:t>
            </a:r>
            <a:r>
              <a:rPr lang="en-US" sz="1200" dirty="0" err="1">
                <a:latin typeface="Consolas" panose="020B0609020204030204" pitchFamily="49" charset="0"/>
              </a:rPr>
              <a:t>button_state</a:t>
            </a:r>
            <a:r>
              <a:rPr lang="en-US" sz="1200" dirty="0">
                <a:latin typeface="Consolas" panose="020B0609020204030204" pitchFamily="49" charset="0"/>
              </a:rPr>
              <a:t>::DOWN)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// do something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    switch(button1_state)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case </a:t>
            </a:r>
            <a:r>
              <a:rPr lang="en-US" sz="1200" dirty="0" err="1">
                <a:latin typeface="Consolas" panose="020B0609020204030204" pitchFamily="49" charset="0"/>
              </a:rPr>
              <a:t>button_state</a:t>
            </a:r>
            <a:r>
              <a:rPr lang="en-US" sz="1200" dirty="0">
                <a:latin typeface="Consolas" panose="020B0609020204030204" pitchFamily="49" charset="0"/>
              </a:rPr>
              <a:t>::UP: </a:t>
            </a:r>
            <a:r>
              <a:rPr lang="en-US" sz="1200" b="1" dirty="0">
                <a:solidFill>
                  <a:srgbClr val="FF0000"/>
                </a:solidFill>
                <a:latin typeface="Consolas" panose="020B0609020204030204" pitchFamily="49" charset="0"/>
              </a:rPr>
              <a:t>{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</a:p>
          <a:p>
            <a:r>
              <a:rPr lang="en-US" sz="1200" b="1" dirty="0">
                <a:latin typeface="Consolas" panose="020B0609020204030204" pitchFamily="49" charset="0"/>
              </a:rPr>
              <a:t>            // do something</a:t>
            </a:r>
          </a:p>
          <a:p>
            <a:r>
              <a:rPr lang="en-US" sz="1200" b="1" dirty="0">
                <a:latin typeface="Consolas" panose="020B0609020204030204" pitchFamily="49" charset="0"/>
              </a:rPr>
              <a:t>            break; </a:t>
            </a:r>
          </a:p>
          <a:p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FF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</a:t>
            </a:r>
            <a:r>
              <a:rPr lang="en-US" sz="1200" b="1" dirty="0">
                <a:latin typeface="Consolas" panose="020B0609020204030204" pitchFamily="49" charset="0"/>
              </a:rPr>
              <a:t>case </a:t>
            </a:r>
            <a:r>
              <a:rPr lang="en-US" sz="1200" b="1" dirty="0" err="1">
                <a:latin typeface="Consolas" panose="020B0609020204030204" pitchFamily="49" charset="0"/>
              </a:rPr>
              <a:t>button_state</a:t>
            </a:r>
            <a:r>
              <a:rPr lang="en-US" sz="1200" b="1" dirty="0">
                <a:latin typeface="Consolas" panose="020B0609020204030204" pitchFamily="49" charset="0"/>
              </a:rPr>
              <a:t>::DOWN</a:t>
            </a:r>
            <a:r>
              <a:rPr lang="en-US" sz="1200" b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smtClean="0">
                <a:latin typeface="Consolas" panose="020B0609020204030204" pitchFamily="49" charset="0"/>
              </a:rPr>
              <a:t>       case </a:t>
            </a:r>
            <a:r>
              <a:rPr lang="en-US" sz="1200" b="1" dirty="0" err="1" smtClean="0">
                <a:latin typeface="Consolas" panose="020B0609020204030204" pitchFamily="49" charset="0"/>
              </a:rPr>
              <a:t>button_state</a:t>
            </a:r>
            <a:r>
              <a:rPr lang="en-US" sz="1200" b="1" dirty="0" smtClean="0">
                <a:latin typeface="Consolas" panose="020B0609020204030204" pitchFamily="49" charset="0"/>
              </a:rPr>
              <a:t>::LONG_DOWN:  </a:t>
            </a:r>
            <a:endParaRPr lang="en-US" sz="1200" b="1" dirty="0">
              <a:latin typeface="Consolas" panose="020B0609020204030204" pitchFamily="49" charset="0"/>
            </a:endParaRPr>
          </a:p>
          <a:p>
            <a:r>
              <a:rPr lang="en-US" sz="1200" b="1" dirty="0">
                <a:latin typeface="Consolas" panose="020B0609020204030204" pitchFamily="49" charset="0"/>
              </a:rPr>
              <a:t>            // </a:t>
            </a:r>
            <a:r>
              <a:rPr lang="en-US" sz="1200" b="1" dirty="0" smtClean="0">
                <a:latin typeface="Consolas" panose="020B0609020204030204" pitchFamily="49" charset="0"/>
              </a:rPr>
              <a:t>do something</a:t>
            </a:r>
            <a:endParaRPr lang="en-US" sz="1200" b="1" dirty="0">
              <a:latin typeface="Consolas" panose="020B0609020204030204" pitchFamily="49" charset="0"/>
            </a:endParaRPr>
          </a:p>
          <a:p>
            <a:r>
              <a:rPr lang="en-US" sz="1200" b="1" dirty="0">
                <a:latin typeface="Consolas" panose="020B0609020204030204" pitchFamily="49" charset="0"/>
              </a:rPr>
              <a:t>            break;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</a:t>
            </a:r>
            <a:r>
              <a:rPr lang="en-US" sz="1200" dirty="0" smtClean="0">
                <a:latin typeface="Consolas" panose="020B0609020204030204" pitchFamily="49" charset="0"/>
              </a:rPr>
              <a:t>default: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smtClean="0">
                <a:latin typeface="Consolas" panose="020B0609020204030204" pitchFamily="49" charset="0"/>
              </a:rPr>
              <a:t>           // do something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}</a:t>
            </a:r>
            <a:endParaRPr lang="cs-CZ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875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4000" dirty="0" smtClean="0"/>
              <a:t>Jak </a:t>
            </a:r>
            <a:r>
              <a:rPr lang="cs-CZ" sz="4000" dirty="0"/>
              <a:t>ladit Arduino </a:t>
            </a:r>
            <a:r>
              <a:rPr lang="cs-CZ" sz="4000" dirty="0" smtClean="0"/>
              <a:t>(=</a:t>
            </a:r>
            <a:r>
              <a:rPr lang="cs-CZ" sz="4000" dirty="0"/>
              <a:t>debugging)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Arduino IDE</a:t>
            </a:r>
          </a:p>
          <a:p>
            <a:pPr lvl="1"/>
            <a:r>
              <a:rPr lang="cs-CZ" dirty="0" smtClean="0"/>
              <a:t>Tools → Serial Monitor → (nastavte rychlost) 9600 baund</a:t>
            </a:r>
          </a:p>
          <a:p>
            <a:r>
              <a:rPr lang="cs-CZ" dirty="0" smtClean="0">
                <a:latin typeface="Consolas" panose="020B0609020204030204" pitchFamily="49" charset="0"/>
              </a:rPr>
              <a:t>setup()</a:t>
            </a:r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Serial.begin(9600); </a:t>
            </a:r>
            <a:r>
              <a:rPr lang="cs-CZ" sz="20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nastavte stejnou rychlost jako v IDE</a:t>
            </a:r>
          </a:p>
          <a:p>
            <a:r>
              <a:rPr lang="cs-CZ" dirty="0" smtClean="0"/>
              <a:t>Používání </a:t>
            </a:r>
          </a:p>
          <a:p>
            <a:pPr lvl="1"/>
            <a:r>
              <a:rPr lang="cs-CZ" dirty="0" smtClean="0">
                <a:hlinkClick r:id="rId2"/>
              </a:rPr>
              <a:t>https://www.arduino.cc/reference/en/language/functions/communication/serial/</a:t>
            </a:r>
            <a:endParaRPr lang="cs-CZ" dirty="0" smtClean="0"/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print(), println()</a:t>
            </a:r>
          </a:p>
          <a:p>
            <a:pPr lvl="2"/>
            <a:r>
              <a:rPr lang="cs-CZ" dirty="0" smtClean="0">
                <a:latin typeface="Consolas" panose="020B0609020204030204" pitchFamily="49" charset="0"/>
              </a:rPr>
              <a:t>Serial.print(„Hello world“); Serial.println</a:t>
            </a:r>
            <a:r>
              <a:rPr lang="en-US" dirty="0" smtClean="0">
                <a:latin typeface="Consolas" panose="020B0609020204030204" pitchFamily="49" charset="0"/>
              </a:rPr>
              <a:t>(1234); ...</a:t>
            </a:r>
          </a:p>
          <a:p>
            <a:r>
              <a:rPr lang="en-US" dirty="0" smtClean="0"/>
              <a:t>V</a:t>
            </a:r>
            <a:r>
              <a:rPr lang="cs-CZ" dirty="0" smtClean="0"/>
              <a:t>kládání ladících výpisů, kudy program běžel</a:t>
            </a:r>
          </a:p>
        </p:txBody>
      </p:sp>
    </p:spTree>
    <p:extLst>
      <p:ext uri="{BB962C8B-B14F-4D97-AF65-F5344CB8AC3E}">
        <p14:creationId xmlns:p14="http://schemas.microsoft.com/office/powerpoint/2010/main" val="30846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Segmentový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individuální ovládání segmentů</a:t>
            </a:r>
          </a:p>
          <a:p>
            <a:r>
              <a:rPr lang="cs-CZ" dirty="0" smtClean="0"/>
              <a:t>glyph - svítící obrázek v jednom znaku</a:t>
            </a:r>
            <a:endParaRPr lang="cs-CZ" dirty="0"/>
          </a:p>
        </p:txBody>
      </p:sp>
      <p:grpSp>
        <p:nvGrpSpPr>
          <p:cNvPr id="22" name="Group 21"/>
          <p:cNvGrpSpPr/>
          <p:nvPr/>
        </p:nvGrpSpPr>
        <p:grpSpPr>
          <a:xfrm>
            <a:off x="5389880" y="3250873"/>
            <a:ext cx="5654040" cy="2926090"/>
            <a:chOff x="6189980" y="3250873"/>
            <a:chExt cx="5654040" cy="2926090"/>
          </a:xfrm>
        </p:grpSpPr>
        <p:grpSp>
          <p:nvGrpSpPr>
            <p:cNvPr id="4" name="Group 3"/>
            <p:cNvGrpSpPr>
              <a:grpSpLocks noChangeAspect="1"/>
            </p:cNvGrpSpPr>
            <p:nvPr/>
          </p:nvGrpSpPr>
          <p:grpSpPr>
            <a:xfrm>
              <a:off x="6189980" y="3482295"/>
              <a:ext cx="4831080" cy="1608531"/>
              <a:chOff x="2843808" y="2708919"/>
              <a:chExt cx="3168352" cy="1054918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808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35896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27984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20072" y="2708919"/>
                <a:ext cx="792088" cy="1054917"/>
              </a:xfrm>
              <a:prstGeom prst="rect">
                <a:avLst/>
              </a:prstGeom>
            </p:spPr>
          </p:pic>
        </p:grpSp>
        <p:sp>
          <p:nvSpPr>
            <p:cNvPr id="9" name="Oval 8"/>
            <p:cNvSpPr/>
            <p:nvPr/>
          </p:nvSpPr>
          <p:spPr>
            <a:xfrm>
              <a:off x="9813290" y="4776751"/>
              <a:ext cx="916305" cy="314073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" name="Oval Callout 9"/>
            <p:cNvSpPr/>
            <p:nvPr/>
          </p:nvSpPr>
          <p:spPr>
            <a:xfrm>
              <a:off x="10369550" y="5247343"/>
              <a:ext cx="1474470" cy="612648"/>
            </a:xfrm>
            <a:prstGeom prst="wedgeEllipseCallout">
              <a:avLst>
                <a:gd name="adj1" fmla="val -40833"/>
                <a:gd name="adj2" fmla="val -74316"/>
              </a:avLst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dirty="0" smtClean="0"/>
                <a:t>segment</a:t>
              </a:r>
              <a:endParaRPr lang="cs-CZ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8459788" y="3250873"/>
              <a:ext cx="1207770" cy="2071372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3" name="Oval Callout 12"/>
            <p:cNvSpPr/>
            <p:nvPr/>
          </p:nvSpPr>
          <p:spPr>
            <a:xfrm>
              <a:off x="8472170" y="5564315"/>
              <a:ext cx="1474470" cy="612648"/>
            </a:xfrm>
            <a:prstGeom prst="wedgeEllipseCallout">
              <a:avLst>
                <a:gd name="adj1" fmla="val -9825"/>
                <a:gd name="adj2" fmla="val -76803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dirty="0" smtClean="0"/>
                <a:t>znak</a:t>
              </a:r>
              <a:endParaRPr lang="cs-CZ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593012" y="4811867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593012" y="4162532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594201" y="3513197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7" name="Rounded Rectangle 16"/>
            <p:cNvSpPr/>
            <p:nvPr/>
          </p:nvSpPr>
          <p:spPr>
            <a:xfrm rot="16200000">
              <a:off x="7916423" y="4487199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9" name="Rounded Rectangle 18"/>
            <p:cNvSpPr/>
            <p:nvPr/>
          </p:nvSpPr>
          <p:spPr>
            <a:xfrm rot="16200000">
              <a:off x="7934794" y="3837864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1" name="Oval Callout 20"/>
            <p:cNvSpPr/>
            <p:nvPr/>
          </p:nvSpPr>
          <p:spPr>
            <a:xfrm>
              <a:off x="6914357" y="5289923"/>
              <a:ext cx="1474470" cy="612648"/>
            </a:xfrm>
            <a:prstGeom prst="wedgeEllipseCallout">
              <a:avLst>
                <a:gd name="adj1" fmla="val 18599"/>
                <a:gd name="adj2" fmla="val -107898"/>
              </a:avLst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dirty="0" smtClean="0"/>
                <a:t>glyph</a:t>
              </a:r>
              <a:endParaRPr lang="cs-CZ" dirty="0"/>
            </a:p>
          </p:txBody>
        </p:sp>
      </p:grpSp>
    </p:spTree>
    <p:extLst>
      <p:ext uri="{BB962C8B-B14F-4D97-AF65-F5344CB8AC3E}">
        <p14:creationId xmlns:p14="http://schemas.microsoft.com/office/powerpoint/2010/main" val="152110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Vytvoření glyphu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Kódování v 1 bytu (8 bitů)</a:t>
            </a:r>
          </a:p>
          <a:p>
            <a:r>
              <a:rPr lang="cs-CZ" dirty="0" smtClean="0"/>
              <a:t>Každý 1 bit odpovídá 1 segmentu</a:t>
            </a:r>
          </a:p>
          <a:p>
            <a:pPr lvl="1"/>
            <a:r>
              <a:rPr lang="cs-CZ" dirty="0" smtClean="0"/>
              <a:t>Kódování segmentů</a:t>
            </a:r>
          </a:p>
          <a:p>
            <a:r>
              <a:rPr lang="cs-CZ" dirty="0"/>
              <a:t>Inverzní logika</a:t>
            </a:r>
          </a:p>
          <a:p>
            <a:pPr lvl="1"/>
            <a:r>
              <a:rPr lang="cs-CZ" dirty="0"/>
              <a:t>LED ON = 0</a:t>
            </a:r>
          </a:p>
          <a:p>
            <a:pPr lvl="1"/>
            <a:r>
              <a:rPr lang="cs-CZ" dirty="0"/>
              <a:t>LED OFF = </a:t>
            </a:r>
            <a:r>
              <a:rPr lang="cs-CZ" dirty="0" smtClean="0"/>
              <a:t>1</a:t>
            </a:r>
          </a:p>
          <a:p>
            <a:r>
              <a:rPr lang="cs-CZ" dirty="0" smtClean="0"/>
              <a:t>Příklad: Glyph „3“</a:t>
            </a:r>
            <a:endParaRPr lang="cs-CZ" dirty="0"/>
          </a:p>
        </p:txBody>
      </p:sp>
      <p:grpSp>
        <p:nvGrpSpPr>
          <p:cNvPr id="15" name="Group 14"/>
          <p:cNvGrpSpPr/>
          <p:nvPr/>
        </p:nvGrpSpPr>
        <p:grpSpPr>
          <a:xfrm>
            <a:off x="8858250" y="3386138"/>
            <a:ext cx="2095500" cy="2790825"/>
            <a:chOff x="8604250" y="2605881"/>
            <a:chExt cx="2095500" cy="279082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4250" y="2605881"/>
              <a:ext cx="2095500" cy="2790825"/>
            </a:xfrm>
            <a:prstGeom prst="rect">
              <a:avLst/>
            </a:prstGeom>
          </p:spPr>
        </p:pic>
        <p:sp>
          <p:nvSpPr>
            <p:cNvPr id="6" name="Oval 5"/>
            <p:cNvSpPr/>
            <p:nvPr/>
          </p:nvSpPr>
          <p:spPr>
            <a:xfrm>
              <a:off x="9831385" y="4072729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7" name="Oval 6"/>
            <p:cNvSpPr/>
            <p:nvPr/>
          </p:nvSpPr>
          <p:spPr>
            <a:xfrm>
              <a:off x="9852024" y="2946400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8" name="Oval 7"/>
            <p:cNvSpPr/>
            <p:nvPr/>
          </p:nvSpPr>
          <p:spPr>
            <a:xfrm rot="5400000">
              <a:off x="9284495" y="2370932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" name="Oval 9"/>
            <p:cNvSpPr/>
            <p:nvPr/>
          </p:nvSpPr>
          <p:spPr>
            <a:xfrm rot="5400000">
              <a:off x="9256714" y="3509565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1" name="Oval 10"/>
            <p:cNvSpPr/>
            <p:nvPr/>
          </p:nvSpPr>
          <p:spPr>
            <a:xfrm rot="5400000">
              <a:off x="9256714" y="4632725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390180"/>
              </p:ext>
            </p:extLst>
          </p:nvPr>
        </p:nvGraphicFramePr>
        <p:xfrm>
          <a:off x="4290020" y="2830349"/>
          <a:ext cx="375920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9900">
                  <a:extLst>
                    <a:ext uri="{9D8B030D-6E8A-4147-A177-3AD203B41FA5}">
                      <a16:colId xmlns:a16="http://schemas.microsoft.com/office/drawing/2014/main" val="4130658743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1377019718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378113974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331071076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695856450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1344546990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313818055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571157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DP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417347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5458382"/>
              </p:ext>
            </p:extLst>
          </p:nvPr>
        </p:nvGraphicFramePr>
        <p:xfrm>
          <a:off x="1504254" y="5269706"/>
          <a:ext cx="4788000" cy="73152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1044000">
                  <a:extLst>
                    <a:ext uri="{9D8B030D-6E8A-4147-A177-3AD203B41FA5}">
                      <a16:colId xmlns:a16="http://schemas.microsoft.com/office/drawing/2014/main" val="2674642916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1999547981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60304575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57880389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1066085978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00811886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747173985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067788091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126608435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r>
                        <a:rPr lang="cs-CZ" dirty="0" smtClean="0"/>
                        <a:t>segment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DP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37494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cs-CZ" dirty="0" smtClean="0"/>
                        <a:t>byte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5618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84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Výběr znaku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Opět pomocí bitů</a:t>
            </a:r>
          </a:p>
          <a:p>
            <a:r>
              <a:rPr lang="cs-CZ" dirty="0" smtClean="0"/>
              <a:t>1 bit odpovídá jednomu znaku</a:t>
            </a:r>
          </a:p>
          <a:p>
            <a:pPr lvl="1"/>
            <a:r>
              <a:rPr lang="cs-CZ" dirty="0" smtClean="0"/>
              <a:t>Použity jen bity 0-3 (ostatní nezajímavé)</a:t>
            </a:r>
          </a:p>
          <a:p>
            <a:r>
              <a:rPr lang="cs-CZ" dirty="0" smtClean="0"/>
              <a:t>Kódování</a:t>
            </a:r>
          </a:p>
          <a:p>
            <a:r>
              <a:rPr lang="cs-CZ" dirty="0" smtClean="0"/>
              <a:t>Příklad: aktivuj znaky A, C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2628976" y="3247753"/>
          <a:ext cx="375920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9900">
                  <a:extLst>
                    <a:ext uri="{9D8B030D-6E8A-4147-A177-3AD203B41FA5}">
                      <a16:colId xmlns:a16="http://schemas.microsoft.com/office/drawing/2014/main" val="4130658743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1377019718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378113974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331071076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695856450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1344546990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313818055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571157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B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C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417347"/>
                  </a:ext>
                </a:extLst>
              </a:tr>
            </a:tbl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5850908" y="3828550"/>
            <a:ext cx="4323984" cy="1878855"/>
            <a:chOff x="5419948" y="478413"/>
            <a:chExt cx="4323984" cy="1878855"/>
          </a:xfrm>
        </p:grpSpPr>
        <p:grpSp>
          <p:nvGrpSpPr>
            <p:cNvPr id="4" name="Group 3"/>
            <p:cNvGrpSpPr>
              <a:grpSpLocks noChangeAspect="1"/>
            </p:cNvGrpSpPr>
            <p:nvPr/>
          </p:nvGrpSpPr>
          <p:grpSpPr>
            <a:xfrm>
              <a:off x="5489724" y="720725"/>
              <a:ext cx="4254208" cy="1416459"/>
              <a:chOff x="2843808" y="2708919"/>
              <a:chExt cx="3168352" cy="1054918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808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35896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27984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20072" y="2708919"/>
                <a:ext cx="792088" cy="1054917"/>
              </a:xfrm>
              <a:prstGeom prst="rect">
                <a:avLst/>
              </a:prstGeom>
            </p:spPr>
          </p:pic>
        </p:grpSp>
        <p:sp>
          <p:nvSpPr>
            <p:cNvPr id="12" name="Oval 11"/>
            <p:cNvSpPr/>
            <p:nvPr/>
          </p:nvSpPr>
          <p:spPr>
            <a:xfrm>
              <a:off x="7566452" y="478415"/>
              <a:ext cx="948336" cy="1878853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sz="48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5419948" y="478413"/>
              <a:ext cx="948336" cy="1878853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sz="48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788248" y="621493"/>
            <a:ext cx="4323984" cy="1878856"/>
            <a:chOff x="5419948" y="478412"/>
            <a:chExt cx="4323984" cy="1878856"/>
          </a:xfrm>
        </p:grpSpPr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5489724" y="720725"/>
              <a:ext cx="4254208" cy="1416459"/>
              <a:chOff x="2843808" y="2708919"/>
              <a:chExt cx="3168352" cy="1054918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808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35896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27984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20072" y="2708919"/>
                <a:ext cx="792088" cy="1054917"/>
              </a:xfrm>
              <a:prstGeom prst="rect">
                <a:avLst/>
              </a:prstGeom>
            </p:spPr>
          </p:pic>
        </p:grpSp>
        <p:sp>
          <p:nvSpPr>
            <p:cNvPr id="19" name="Oval 18"/>
            <p:cNvSpPr/>
            <p:nvPr/>
          </p:nvSpPr>
          <p:spPr>
            <a:xfrm>
              <a:off x="7566452" y="478415"/>
              <a:ext cx="948336" cy="1878853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sz="480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6487660" y="478414"/>
              <a:ext cx="948336" cy="1878853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sz="480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</a:t>
              </a:r>
            </a:p>
          </p:txBody>
        </p:sp>
        <p:sp>
          <p:nvSpPr>
            <p:cNvPr id="21" name="Oval 20"/>
            <p:cNvSpPr/>
            <p:nvPr/>
          </p:nvSpPr>
          <p:spPr>
            <a:xfrm>
              <a:off x="5419948" y="478413"/>
              <a:ext cx="948336" cy="1878853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sz="48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</a:t>
              </a:r>
              <a:endParaRPr lang="cs-CZ" sz="48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8645244" y="478412"/>
              <a:ext cx="948336" cy="1878853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sz="48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</a:t>
              </a:r>
              <a:endParaRPr lang="cs-CZ" sz="48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aphicFrame>
        <p:nvGraphicFramePr>
          <p:cNvPr id="27" name="Table 26"/>
          <p:cNvGraphicFramePr>
            <a:graphicFrameLocks noGrp="1"/>
          </p:cNvGraphicFramePr>
          <p:nvPr>
            <p:extLst/>
          </p:nvPr>
        </p:nvGraphicFramePr>
        <p:xfrm>
          <a:off x="1326140" y="4397137"/>
          <a:ext cx="3989512" cy="7416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934971891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4130658743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1377019718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2378113974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2331071076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2695856450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1344546990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313818055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2571157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znak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B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C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417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byte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775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7688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Kódování bytu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1 byte = 8bitů</a:t>
            </a:r>
          </a:p>
          <a:p>
            <a:r>
              <a:rPr lang="cs-CZ" dirty="0" smtClean="0"/>
              <a:t>Zápisy</a:t>
            </a:r>
          </a:p>
          <a:p>
            <a:pPr lvl="1"/>
            <a:r>
              <a:rPr lang="cs-CZ" dirty="0" smtClean="0"/>
              <a:t>Binárně: 0b01101010</a:t>
            </a:r>
          </a:p>
          <a:p>
            <a:pPr lvl="1"/>
            <a:r>
              <a:rPr lang="cs-CZ" dirty="0" smtClean="0"/>
              <a:t>Hexadecimálně: 0x6A</a:t>
            </a:r>
            <a:endParaRPr lang="cs-CZ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108202" y="3856566"/>
          <a:ext cx="4212000" cy="111252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756000">
                  <a:extLst>
                    <a:ext uri="{9D8B030D-6E8A-4147-A177-3AD203B41FA5}">
                      <a16:colId xmlns:a16="http://schemas.microsoft.com/office/drawing/2014/main" val="362465158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66212990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63659463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229340277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175398132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141389106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382134362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271271949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8149482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index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240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bin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222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hex</a:t>
                      </a:r>
                      <a:endParaRPr lang="cs-CZ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6</a:t>
                      </a:r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161055"/>
                  </a:ext>
                </a:extLst>
              </a:tr>
            </a:tbl>
          </a:graphicData>
        </a:graphic>
      </p:graphicFrame>
      <p:sp>
        <p:nvSpPr>
          <p:cNvPr id="5" name="Oval Callout 4"/>
          <p:cNvSpPr/>
          <p:nvPr/>
        </p:nvSpPr>
        <p:spPr>
          <a:xfrm>
            <a:off x="6752002" y="2906606"/>
            <a:ext cx="3573098" cy="1463886"/>
          </a:xfrm>
          <a:prstGeom prst="wedgeEllipseCallout">
            <a:avLst>
              <a:gd name="adj1" fmla="val -75000"/>
              <a:gd name="adj2" fmla="val 79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 bin</a:t>
            </a:r>
            <a:r>
              <a:rPr lang="cs-CZ" dirty="0" smtClean="0"/>
              <a:t>ární čísla odpovídají 1 hexa (2^4 = 16)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8694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Programování displeje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Pomocí posuvného registru</a:t>
            </a:r>
          </a:p>
          <a:p>
            <a:r>
              <a:rPr lang="cs-CZ" dirty="0" smtClean="0"/>
              <a:t>K ovládání slouží 3 piny</a:t>
            </a:r>
          </a:p>
          <a:p>
            <a:pPr lvl="1"/>
            <a:r>
              <a:rPr lang="cs-CZ" dirty="0" smtClean="0"/>
              <a:t>latch</a:t>
            </a:r>
            <a:r>
              <a:rPr lang="en-US" dirty="0" smtClean="0"/>
              <a:t>_pin: </a:t>
            </a:r>
            <a:r>
              <a:rPr lang="cs-CZ" dirty="0" smtClean="0"/>
              <a:t>signalizace začátku/konce</a:t>
            </a:r>
          </a:p>
          <a:p>
            <a:pPr lvl="1"/>
            <a:r>
              <a:rPr lang="cs-CZ" dirty="0" smtClean="0"/>
              <a:t>clock</a:t>
            </a:r>
            <a:r>
              <a:rPr lang="en-US" dirty="0" smtClean="0"/>
              <a:t>_pin, </a:t>
            </a:r>
            <a:r>
              <a:rPr lang="en-US" dirty="0" err="1" smtClean="0"/>
              <a:t>data_pin</a:t>
            </a:r>
            <a:r>
              <a:rPr lang="en-US" dirty="0" smtClean="0"/>
              <a:t>: </a:t>
            </a:r>
            <a:r>
              <a:rPr lang="cs-CZ" dirty="0" smtClean="0"/>
              <a:t>použity k posílání</a:t>
            </a:r>
          </a:p>
          <a:p>
            <a:r>
              <a:rPr lang="en-US" dirty="0" err="1" smtClean="0"/>
              <a:t>Inicializace</a:t>
            </a:r>
            <a:endParaRPr lang="cs-CZ" dirty="0" smtClean="0"/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pinMode(</a:t>
            </a:r>
            <a:r>
              <a:rPr lang="en-US" dirty="0" smtClean="0">
                <a:latin typeface="Consolas" panose="020B0609020204030204" pitchFamily="49" charset="0"/>
              </a:rPr>
              <a:t>*_pin, OUTPUT)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0" y="4631560"/>
            <a:ext cx="4921847" cy="168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8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Programování displeje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</a:rPr>
              <a:t>void </a:t>
            </a:r>
            <a:r>
              <a:rPr lang="en-US" sz="1800" dirty="0" err="1" smtClean="0">
                <a:latin typeface="Consolas" panose="020B0609020204030204" pitchFamily="49" charset="0"/>
              </a:rPr>
              <a:t>write_glyph</a:t>
            </a:r>
            <a:r>
              <a:rPr lang="en-US" sz="1800" dirty="0" smtClean="0">
                <a:latin typeface="Consolas" panose="020B0609020204030204" pitchFamily="49" charset="0"/>
              </a:rPr>
              <a:t>(byte glyph, byte position) {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digitalWrite</a:t>
            </a:r>
            <a:r>
              <a:rPr lang="en-US" sz="1800" dirty="0" smtClean="0">
                <a:latin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</a:rPr>
              <a:t>latch_pin</a:t>
            </a:r>
            <a:r>
              <a:rPr lang="en-US" sz="1800" dirty="0" smtClean="0">
                <a:latin typeface="Consolas" panose="020B0609020204030204" pitchFamily="49" charset="0"/>
              </a:rPr>
              <a:t>, LOW); // </a:t>
            </a:r>
            <a:r>
              <a:rPr lang="cs-CZ" sz="1800" dirty="0" smtClean="0">
                <a:latin typeface="Consolas" panose="020B0609020204030204" pitchFamily="49" charset="0"/>
              </a:rPr>
              <a:t>zavřít - začátek zápisu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shiftOut</a:t>
            </a:r>
            <a:r>
              <a:rPr lang="en-US" sz="1800" dirty="0" smtClean="0">
                <a:latin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</a:rPr>
              <a:t>data_pin</a:t>
            </a:r>
            <a:r>
              <a:rPr lang="en-US" sz="1800" dirty="0">
                <a:latin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</a:rPr>
              <a:t>clock_pin</a:t>
            </a:r>
            <a:r>
              <a:rPr lang="en-US" sz="1800" dirty="0">
                <a:latin typeface="Consolas" panose="020B0609020204030204" pitchFamily="49" charset="0"/>
              </a:rPr>
              <a:t>, MSBFIRST, glyph</a:t>
            </a:r>
            <a:r>
              <a:rPr lang="en-US" sz="1800" dirty="0" smtClean="0">
                <a:latin typeface="Consolas" panose="020B0609020204030204" pitchFamily="49" charset="0"/>
              </a:rPr>
              <a:t>); // </a:t>
            </a:r>
            <a:r>
              <a:rPr lang="cs-CZ" sz="1800" dirty="0" smtClean="0">
                <a:latin typeface="Consolas" panose="020B0609020204030204" pitchFamily="49" charset="0"/>
              </a:rPr>
              <a:t>pošli glyph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shiftOut</a:t>
            </a:r>
            <a:r>
              <a:rPr lang="en-US" sz="1800" dirty="0" smtClean="0">
                <a:latin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</a:rPr>
              <a:t>data_pin</a:t>
            </a:r>
            <a:r>
              <a:rPr lang="en-US" sz="1800" dirty="0">
                <a:latin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</a:rPr>
              <a:t>clock_pin</a:t>
            </a:r>
            <a:r>
              <a:rPr lang="en-US" sz="1800" dirty="0">
                <a:latin typeface="Consolas" panose="020B0609020204030204" pitchFamily="49" charset="0"/>
              </a:rPr>
              <a:t>, MSBFIRST, position</a:t>
            </a:r>
            <a:r>
              <a:rPr lang="en-US" sz="1800" dirty="0" smtClean="0">
                <a:latin typeface="Consolas" panose="020B0609020204030204" pitchFamily="49" charset="0"/>
              </a:rPr>
              <a:t>);</a:t>
            </a:r>
            <a:r>
              <a:rPr lang="cs-CZ" sz="1800" dirty="0" smtClean="0">
                <a:latin typeface="Consolas" panose="020B0609020204030204" pitchFamily="49" charset="0"/>
              </a:rPr>
              <a:t> // pošli pozice znaků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digitalWrite</a:t>
            </a:r>
            <a:r>
              <a:rPr lang="en-US" sz="1800" dirty="0" smtClean="0">
                <a:latin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</a:rPr>
              <a:t>latch_pin</a:t>
            </a:r>
            <a:r>
              <a:rPr lang="en-US" sz="1800" dirty="0">
                <a:latin typeface="Consolas" panose="020B0609020204030204" pitchFamily="49" charset="0"/>
              </a:rPr>
              <a:t>, HIGH</a:t>
            </a:r>
            <a:r>
              <a:rPr lang="en-US" sz="1800" dirty="0" smtClean="0">
                <a:latin typeface="Consolas" panose="020B0609020204030204" pitchFamily="49" charset="0"/>
              </a:rPr>
              <a:t>);</a:t>
            </a:r>
            <a:r>
              <a:rPr lang="cs-CZ" sz="1800" dirty="0" smtClean="0">
                <a:latin typeface="Consolas" panose="020B0609020204030204" pitchFamily="49" charset="0"/>
              </a:rPr>
              <a:t> // otevřít - konec zápisu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}</a:t>
            </a:r>
            <a:endParaRPr lang="cs-CZ" sz="1800" dirty="0" smtClean="0">
              <a:latin typeface="Consolas" panose="020B0609020204030204" pitchFamily="49" charset="0"/>
            </a:endParaRPr>
          </a:p>
          <a:p>
            <a:r>
              <a:rPr lang="cs-CZ" sz="2400" dirty="0" smtClean="0">
                <a:latin typeface="Consolas" panose="020B0609020204030204" pitchFamily="49" charset="0"/>
              </a:rPr>
              <a:t>shiftOut(dataPin</a:t>
            </a:r>
            <a:r>
              <a:rPr lang="cs-CZ" sz="2400" dirty="0">
                <a:latin typeface="Consolas" panose="020B0609020204030204" pitchFamily="49" charset="0"/>
              </a:rPr>
              <a:t>, clockPin, bitOrder, </a:t>
            </a:r>
            <a:r>
              <a:rPr lang="cs-CZ" sz="2400" dirty="0" smtClean="0">
                <a:latin typeface="Consolas" panose="020B0609020204030204" pitchFamily="49" charset="0"/>
              </a:rPr>
              <a:t>value)</a:t>
            </a:r>
          </a:p>
          <a:p>
            <a:pPr lvl="1"/>
            <a:r>
              <a:rPr lang="cs-CZ" sz="2000" dirty="0">
                <a:hlinkClick r:id="rId2"/>
              </a:rPr>
              <a:t>https://www.arduino.cc/reference/en/language/functions/advanced-io/shiftout</a:t>
            </a:r>
            <a:r>
              <a:rPr lang="cs-CZ" sz="2000" dirty="0" smtClean="0">
                <a:hlinkClick r:id="rId2"/>
              </a:rPr>
              <a:t>/</a:t>
            </a:r>
            <a:endParaRPr lang="cs-CZ" sz="2000" dirty="0" smtClean="0"/>
          </a:p>
          <a:p>
            <a:pPr lvl="1"/>
            <a:r>
              <a:rPr lang="cs-CZ" sz="2000" dirty="0" smtClean="0"/>
              <a:t>bitOrder</a:t>
            </a:r>
            <a:r>
              <a:rPr lang="cs-CZ" sz="1800" dirty="0" smtClean="0"/>
              <a:t>:</a:t>
            </a:r>
            <a:r>
              <a:rPr lang="cs-CZ" sz="1800" dirty="0" smtClean="0">
                <a:latin typeface="Consolas" panose="020B06090202040302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</a:rPr>
              <a:t>MSBFIRST/LSBFIRST </a:t>
            </a:r>
            <a:r>
              <a:rPr lang="cs-CZ" sz="2000" dirty="0"/>
              <a:t>(most/least significant bit first</a:t>
            </a:r>
            <a:r>
              <a:rPr lang="cs-CZ" sz="2000" dirty="0" smtClean="0"/>
              <a:t>)</a:t>
            </a:r>
          </a:p>
          <a:p>
            <a:pPr lvl="1"/>
            <a:r>
              <a:rPr lang="cs-CZ" sz="2000" dirty="0" smtClean="0"/>
              <a:t>Přiklad:</a:t>
            </a:r>
            <a:endParaRPr lang="cs-CZ" sz="1600" dirty="0"/>
          </a:p>
          <a:p>
            <a:pPr lvl="1"/>
            <a:endParaRPr lang="cs-CZ" sz="2000" dirty="0" smtClean="0">
              <a:latin typeface="Consolas" panose="020B0609020204030204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320219" y="5482926"/>
            <a:ext cx="1905000" cy="75723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400" dirty="0" smtClean="0"/>
              <a:t>0b11001010</a:t>
            </a:r>
            <a:endParaRPr lang="cs-CZ" sz="2400" dirty="0"/>
          </a:p>
        </p:txBody>
      </p:sp>
      <p:sp>
        <p:nvSpPr>
          <p:cNvPr id="8" name="Oval Callout 7"/>
          <p:cNvSpPr/>
          <p:nvPr/>
        </p:nvSpPr>
        <p:spPr>
          <a:xfrm>
            <a:off x="1612319" y="4870278"/>
            <a:ext cx="914400" cy="612648"/>
          </a:xfrm>
          <a:prstGeom prst="wedgeEllipseCallout">
            <a:avLst>
              <a:gd name="adj1" fmla="val -19444"/>
              <a:gd name="adj2" fmla="val 8115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/>
              <a:t>MSB</a:t>
            </a:r>
            <a:endParaRPr lang="cs-CZ" dirty="0"/>
          </a:p>
        </p:txBody>
      </p:sp>
      <p:sp>
        <p:nvSpPr>
          <p:cNvPr id="9" name="Oval Callout 8"/>
          <p:cNvSpPr/>
          <p:nvPr/>
        </p:nvSpPr>
        <p:spPr>
          <a:xfrm>
            <a:off x="2691819" y="4870278"/>
            <a:ext cx="914400" cy="612648"/>
          </a:xfrm>
          <a:prstGeom prst="wedgeEllipseCallout">
            <a:avLst>
              <a:gd name="adj1" fmla="val -19444"/>
              <a:gd name="adj2" fmla="val 8115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/>
              <a:t>LSB</a:t>
            </a:r>
            <a:endParaRPr lang="cs-CZ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946094"/>
            <a:ext cx="4000552" cy="1365806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3741879" y="4863134"/>
            <a:ext cx="2125379" cy="8301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/>
              <a:t>01010011</a:t>
            </a:r>
            <a:endParaRPr lang="cs-CZ" dirty="0"/>
          </a:p>
        </p:txBody>
      </p:sp>
      <p:sp>
        <p:nvSpPr>
          <p:cNvPr id="13" name="Right Arrow 12"/>
          <p:cNvSpPr/>
          <p:nvPr/>
        </p:nvSpPr>
        <p:spPr>
          <a:xfrm>
            <a:off x="3741880" y="5760244"/>
            <a:ext cx="2125379" cy="8301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/>
              <a:t>11001010</a:t>
            </a:r>
            <a:endParaRPr lang="cs-CZ" dirty="0"/>
          </a:p>
        </p:txBody>
      </p:sp>
      <p:sp>
        <p:nvSpPr>
          <p:cNvPr id="15" name="TextBox 14"/>
          <p:cNvSpPr txBox="1"/>
          <p:nvPr/>
        </p:nvSpPr>
        <p:spPr>
          <a:xfrm>
            <a:off x="4191000" y="5637149"/>
            <a:ext cx="101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smtClean="0"/>
              <a:t>LSBFIRST</a:t>
            </a:r>
            <a:endParaRPr lang="cs-CZ" dirty="0"/>
          </a:p>
        </p:txBody>
      </p:sp>
      <p:sp>
        <p:nvSpPr>
          <p:cNvPr id="16" name="TextBox 15"/>
          <p:cNvSpPr txBox="1"/>
          <p:nvPr/>
        </p:nvSpPr>
        <p:spPr>
          <a:xfrm>
            <a:off x="4179407" y="4744070"/>
            <a:ext cx="1114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smtClean="0"/>
              <a:t>MSBFIRST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05161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Užitečné funkce pro práci s bity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latin typeface="Consolas" panose="020B0609020204030204" pitchFamily="49" charset="0"/>
              </a:rPr>
              <a:t>bit, bitClear, bitSet, ....</a:t>
            </a:r>
          </a:p>
          <a:p>
            <a:pPr lvl="1"/>
            <a:r>
              <a:rPr lang="cs-CZ" dirty="0">
                <a:hlinkClick r:id="rId2"/>
              </a:rPr>
              <a:t>https://www.arduino.cc/reference/en/language/functions/bits-and-bytes/bitclear</a:t>
            </a:r>
            <a:r>
              <a:rPr lang="cs-CZ" dirty="0" smtClean="0">
                <a:hlinkClick r:id="rId2"/>
              </a:rPr>
              <a:t>/</a:t>
            </a:r>
            <a:endParaRPr lang="cs-CZ" dirty="0" smtClean="0"/>
          </a:p>
          <a:p>
            <a:r>
              <a:rPr lang="en-US" dirty="0" smtClean="0">
                <a:latin typeface="Consolas" panose="020B0609020204030204" pitchFamily="49" charset="0"/>
              </a:rPr>
              <a:t>&amp; </a:t>
            </a:r>
            <a:r>
              <a:rPr lang="cs-CZ" dirty="0" smtClean="0">
                <a:latin typeface="Consolas" panose="020B0609020204030204" pitchFamily="49" charset="0"/>
              </a:rPr>
              <a:t>- </a:t>
            </a:r>
            <a:r>
              <a:rPr lang="en-US" dirty="0" smtClean="0">
                <a:latin typeface="Consolas" panose="020B0609020204030204" pitchFamily="49" charset="0"/>
              </a:rPr>
              <a:t>and, | </a:t>
            </a:r>
            <a:r>
              <a:rPr lang="cs-CZ" dirty="0" smtClean="0">
                <a:latin typeface="Consolas" panose="020B0609020204030204" pitchFamily="49" charset="0"/>
              </a:rPr>
              <a:t>- </a:t>
            </a:r>
            <a:r>
              <a:rPr lang="en-US" dirty="0" smtClean="0">
                <a:latin typeface="Consolas" panose="020B0609020204030204" pitchFamily="49" charset="0"/>
              </a:rPr>
              <a:t>or, ^ </a:t>
            </a:r>
            <a:r>
              <a:rPr lang="cs-CZ" dirty="0" smtClean="0">
                <a:latin typeface="Consolas" panose="020B0609020204030204" pitchFamily="49" charset="0"/>
              </a:rPr>
              <a:t>- </a:t>
            </a:r>
            <a:r>
              <a:rPr lang="en-US" dirty="0" err="1" smtClean="0">
                <a:latin typeface="Consolas" panose="020B0609020204030204" pitchFamily="49" charset="0"/>
              </a:rPr>
              <a:t>xor</a:t>
            </a:r>
            <a:r>
              <a:rPr lang="en-US" dirty="0" smtClean="0">
                <a:latin typeface="Consolas" panose="020B0609020204030204" pitchFamily="49" charset="0"/>
              </a:rPr>
              <a:t>, …</a:t>
            </a: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0xF5 &amp; 0xF3 == 0xF1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&gt;&gt; (</a:t>
            </a:r>
            <a:r>
              <a:rPr lang="en-US" i="1" dirty="0" smtClean="0">
                <a:latin typeface="Consolas" panose="020B0609020204030204" pitchFamily="49" charset="0"/>
              </a:rPr>
              <a:t>shift right</a:t>
            </a:r>
            <a:r>
              <a:rPr lang="en-US" dirty="0" smtClean="0">
                <a:latin typeface="Consolas" panose="020B0609020204030204" pitchFamily="49" charset="0"/>
              </a:rPr>
              <a:t>), &lt;&lt; (</a:t>
            </a:r>
            <a:r>
              <a:rPr lang="en-US" i="1" dirty="0" smtClean="0">
                <a:latin typeface="Consolas" panose="020B0609020204030204" pitchFamily="49" charset="0"/>
              </a:rPr>
              <a:t>shift left</a:t>
            </a:r>
            <a:r>
              <a:rPr lang="en-US" dirty="0" smtClean="0">
                <a:latin typeface="Consolas" panose="020B0609020204030204" pitchFamily="49" charset="0"/>
              </a:rPr>
              <a:t>), …</a:t>
            </a: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1 &lt;&lt; 2 == 4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424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Domácí úkoly feedback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 smtClean="0">
                <a:latin typeface="Consolas" panose="020B0609020204030204" pitchFamily="49" charset="0"/>
              </a:rPr>
              <a:t>void </a:t>
            </a:r>
            <a:r>
              <a:rPr lang="en-US" sz="2400" b="1" dirty="0" err="1" smtClean="0">
                <a:latin typeface="Consolas" panose="020B0609020204030204" pitchFamily="49" charset="0"/>
              </a:rPr>
              <a:t>get_homework_approval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size_t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homework_id</a:t>
            </a:r>
            <a:r>
              <a:rPr lang="en-US" sz="2400" dirty="0" smtClean="0">
                <a:latin typeface="Consolas" panose="020B0609020204030204" pitchFamily="49" charset="0"/>
              </a:rPr>
              <a:t>) {</a:t>
            </a:r>
            <a:br>
              <a:rPr lang="en-US" sz="2400" dirty="0" smtClean="0">
                <a:latin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submit_homework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recodex</a:t>
            </a:r>
            <a:r>
              <a:rPr lang="en-US" sz="2400" dirty="0" smtClean="0">
                <a:latin typeface="Consolas" panose="020B0609020204030204" pitchFamily="49" charset="0"/>
              </a:rPr>
              <a:t>, </a:t>
            </a:r>
            <a:r>
              <a:rPr lang="en-US" sz="2400" dirty="0" err="1" smtClean="0">
                <a:latin typeface="Consolas" panose="020B0609020204030204" pitchFamily="49" charset="0"/>
              </a:rPr>
              <a:t>homework_id</a:t>
            </a:r>
            <a:r>
              <a:rPr lang="en-US" sz="2400" dirty="0" smtClean="0">
                <a:latin typeface="Consolas" panose="020B0609020204030204" pitchFamily="49" charset="0"/>
              </a:rPr>
              <a:t>);</a:t>
            </a:r>
            <a:br>
              <a:rPr lang="en-US" sz="2400" dirty="0" smtClean="0">
                <a:latin typeface="Consolas" panose="020B0609020204030204" pitchFamily="49" charset="0"/>
              </a:rPr>
            </a:br>
            <a:r>
              <a:rPr lang="en-US" sz="2400" dirty="0" smtClean="0">
                <a:latin typeface="Consolas" panose="020B0609020204030204" pitchFamily="49" charset="0"/>
              </a:rPr>
              <a:t>  while(!</a:t>
            </a:r>
            <a:r>
              <a:rPr lang="en-US" sz="2400" dirty="0" err="1" smtClean="0">
                <a:latin typeface="Consolas" panose="020B0609020204030204" pitchFamily="49" charset="0"/>
              </a:rPr>
              <a:t>has_checkmark_in_SIS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homework_id</a:t>
            </a:r>
            <a:r>
              <a:rPr lang="en-US" sz="2400" dirty="0">
                <a:latin typeface="Consolas" panose="020B0609020204030204" pitchFamily="49" charset="0"/>
              </a:rPr>
              <a:t>)</a:t>
            </a:r>
            <a:r>
              <a:rPr lang="en-US" sz="2400" dirty="0" smtClean="0">
                <a:latin typeface="Consolas" panose="020B0609020204030204" pitchFamily="49" charset="0"/>
              </a:rPr>
              <a:t>) {</a:t>
            </a:r>
            <a:br>
              <a:rPr lang="en-US" sz="2400" dirty="0" smtClean="0">
                <a:latin typeface="Consolas" panose="020B0609020204030204" pitchFamily="49" charset="0"/>
              </a:rPr>
            </a:br>
            <a:r>
              <a:rPr lang="en-US" sz="2400" dirty="0" smtClean="0">
                <a:latin typeface="Consolas" panose="020B0609020204030204" pitchFamily="49" charset="0"/>
              </a:rPr>
              <a:t>    </a:t>
            </a:r>
            <a:r>
              <a:rPr lang="en-US" sz="2400" dirty="0" err="1" smtClean="0">
                <a:latin typeface="Consolas" panose="020B0609020204030204" pitchFamily="49" charset="0"/>
              </a:rPr>
              <a:t>fix_comments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homework_id</a:t>
            </a:r>
            <a:r>
              <a:rPr lang="en-US" sz="2400" dirty="0" smtClean="0">
                <a:latin typeface="Consolas" panose="020B0609020204030204" pitchFamily="49" charset="0"/>
              </a:rPr>
              <a:t>);</a:t>
            </a:r>
            <a:br>
              <a:rPr lang="en-US" sz="2400" dirty="0" smtClean="0">
                <a:latin typeface="Consolas" panose="020B0609020204030204" pitchFamily="49" charset="0"/>
              </a:rPr>
            </a:br>
            <a:r>
              <a:rPr lang="en-US" sz="2400" dirty="0" smtClean="0">
                <a:latin typeface="Consolas" panose="020B0609020204030204" pitchFamily="49" charset="0"/>
              </a:rPr>
              <a:t>    </a:t>
            </a:r>
            <a:r>
              <a:rPr lang="en-US" sz="2400" dirty="0" err="1" smtClean="0">
                <a:latin typeface="Consolas" panose="020B0609020204030204" pitchFamily="49" charset="0"/>
              </a:rPr>
              <a:t>send_mail_with_homework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br>
              <a:rPr lang="en-US" sz="2400" dirty="0" smtClean="0">
                <a:latin typeface="Consolas" panose="020B0609020204030204" pitchFamily="49" charset="0"/>
              </a:rPr>
            </a:br>
            <a:r>
              <a:rPr lang="en-US" sz="2400" dirty="0" smtClean="0">
                <a:latin typeface="Consolas" panose="020B0609020204030204" pitchFamily="49" charset="0"/>
              </a:rPr>
              <a:t>        “faltin@ksi.mff.cuni.cz”, </a:t>
            </a:r>
            <a:br>
              <a:rPr lang="en-US" sz="2400" dirty="0" smtClean="0">
                <a:latin typeface="Consolas" panose="020B0609020204030204" pitchFamily="49" charset="0"/>
              </a:rPr>
            </a:br>
            <a:r>
              <a:rPr lang="en-US" sz="2400" dirty="0" smtClean="0">
                <a:latin typeface="Consolas" panose="020B0609020204030204" pitchFamily="49" charset="0"/>
              </a:rPr>
              <a:t>        </a:t>
            </a:r>
            <a:r>
              <a:rPr lang="en-US" sz="2400" dirty="0" err="1" smtClean="0">
                <a:latin typeface="Consolas" panose="020B0609020204030204" pitchFamily="49" charset="0"/>
              </a:rPr>
              <a:t>homework_id</a:t>
            </a:r>
            <a:r>
              <a:rPr lang="en-US" sz="2400" dirty="0" smtClean="0">
                <a:latin typeface="Consolas" panose="020B0609020204030204" pitchFamily="49" charset="0"/>
              </a:rPr>
              <a:t>);</a:t>
            </a:r>
            <a:br>
              <a:rPr lang="en-US" sz="2400" dirty="0" smtClean="0">
                <a:latin typeface="Consolas" panose="020B0609020204030204" pitchFamily="49" charset="0"/>
              </a:rPr>
            </a:br>
            <a:r>
              <a:rPr lang="en-US" sz="2400" dirty="0" smtClean="0">
                <a:latin typeface="Consolas" panose="020B0609020204030204" pitchFamily="49" charset="0"/>
              </a:rPr>
              <a:t>    }</a:t>
            </a:r>
            <a:br>
              <a:rPr lang="en-US" sz="2400" dirty="0" smtClean="0">
                <a:latin typeface="Consolas" panose="020B0609020204030204" pitchFamily="49" charset="0"/>
              </a:rPr>
            </a:br>
            <a:r>
              <a:rPr lang="en-US" sz="2400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cs-CZ" dirty="0" smtClean="0"/>
              <a:t>Pokud jste se zasekli</a:t>
            </a:r>
          </a:p>
          <a:p>
            <a:pPr marL="971550" lvl="1" indent="-514350">
              <a:buFont typeface="+mj-lt"/>
              <a:buAutoNum type="arabicPeriod"/>
            </a:pPr>
            <a:r>
              <a:rPr lang="cs-CZ" dirty="0" smtClean="0"/>
              <a:t>Opravte zaslané připomínky (zvýší čitelnost kódu, atd...)</a:t>
            </a:r>
          </a:p>
          <a:p>
            <a:pPr marL="971550" lvl="1" indent="-514350">
              <a:buFont typeface="+mj-lt"/>
              <a:buAutoNum type="arabicPeriod"/>
            </a:pPr>
            <a:r>
              <a:rPr lang="cs-CZ" dirty="0" smtClean="0"/>
              <a:t>Zjednodušte kód</a:t>
            </a:r>
          </a:p>
          <a:p>
            <a:pPr marL="971550" lvl="1" indent="-514350">
              <a:buFont typeface="+mj-lt"/>
              <a:buAutoNum type="arabicPeriod"/>
            </a:pPr>
            <a:r>
              <a:rPr lang="cs-CZ" dirty="0" smtClean="0"/>
              <a:t>Postupujte postupně</a:t>
            </a:r>
          </a:p>
          <a:p>
            <a:pPr marL="971550" lvl="1" indent="-514350">
              <a:buFont typeface="+mj-lt"/>
              <a:buAutoNum type="arabicPeriod"/>
            </a:pPr>
            <a:r>
              <a:rPr lang="cs-CZ" dirty="0" smtClean="0"/>
              <a:t>Přidejte ladící výpisy</a:t>
            </a:r>
          </a:p>
          <a:p>
            <a:pPr marL="971550" lvl="1" indent="-514350">
              <a:buFont typeface="+mj-lt"/>
              <a:buAutoNum type="arabicPeriod"/>
            </a:pPr>
            <a:r>
              <a:rPr lang="cs-CZ" dirty="0" smtClean="0"/>
              <a:t>Otestujte </a:t>
            </a:r>
            <a:r>
              <a:rPr lang="en-US" dirty="0" err="1" smtClean="0"/>
              <a:t>okrajov</a:t>
            </a:r>
            <a:r>
              <a:rPr lang="cs-CZ" dirty="0" smtClean="0"/>
              <a:t>é/extrémní případy</a:t>
            </a:r>
          </a:p>
          <a:p>
            <a:pPr lvl="2"/>
            <a:r>
              <a:rPr lang="cs-CZ" dirty="0" smtClean="0"/>
              <a:t>Např.: Extrémně rychlé/pomalé stisky; prázdný/super dlouhý string a jejich kombinace (reakce Arduina musí být okamžitá)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69134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Programování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cs-CZ" dirty="0" smtClean="0"/>
              <a:t>Zku</a:t>
            </a:r>
            <a:r>
              <a:rPr lang="en-US" dirty="0" smtClean="0"/>
              <a:t>s</a:t>
            </a:r>
            <a:r>
              <a:rPr lang="cs-CZ" dirty="0" smtClean="0"/>
              <a:t> </a:t>
            </a:r>
            <a:r>
              <a:rPr lang="cs-CZ" dirty="0" smtClean="0">
                <a:latin typeface="Consolas" panose="020B0609020204030204" pitchFamily="49" charset="0"/>
              </a:rPr>
              <a:t>Serial.println()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</a:t>
            </a:r>
            <a:r>
              <a:rPr lang="cs-CZ" dirty="0" smtClean="0"/>
              <a:t>unkc</a:t>
            </a:r>
            <a:r>
              <a:rPr lang="en-US" dirty="0" smtClean="0"/>
              <a:t>e</a:t>
            </a:r>
            <a:r>
              <a:rPr lang="cs-CZ" dirty="0" smtClean="0"/>
              <a:t> na zápis glyphu – </a:t>
            </a:r>
            <a:r>
              <a:rPr lang="cs-CZ" dirty="0" smtClean="0">
                <a:latin typeface="Consolas" panose="020B0609020204030204" pitchFamily="49" charset="0"/>
              </a:rPr>
              <a:t>write_glyph()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N</a:t>
            </a:r>
            <a:r>
              <a:rPr lang="cs-CZ" dirty="0" smtClean="0"/>
              <a:t>apsat číslo pomocí </a:t>
            </a:r>
            <a:r>
              <a:rPr lang="cs-CZ" dirty="0" smtClean="0">
                <a:latin typeface="Consolas" panose="020B0609020204030204" pitchFamily="49" charset="0"/>
              </a:rPr>
              <a:t>MSBFIRST</a:t>
            </a:r>
            <a:r>
              <a:rPr lang="cs-CZ" dirty="0" smtClean="0"/>
              <a:t> a </a:t>
            </a:r>
            <a:r>
              <a:rPr lang="cs-CZ" dirty="0" smtClean="0">
                <a:latin typeface="Consolas" panose="020B0609020204030204" pitchFamily="49" charset="0"/>
              </a:rPr>
              <a:t>LSBFIRST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Funkci, která zobrazí libovolné číslo na displeji (DÚ)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855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173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Příklad DU1 &amp; DU2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335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Základní typy v C++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</a:t>
            </a:r>
            <a:r>
              <a:rPr lang="cs-CZ" dirty="0" smtClean="0"/>
              <a:t>říznaky – </a:t>
            </a:r>
            <a:r>
              <a:rPr lang="cs-CZ" dirty="0" smtClean="0">
                <a:latin typeface="Consolas" panose="020B0609020204030204" pitchFamily="49" charset="0"/>
              </a:rPr>
              <a:t>bool</a:t>
            </a:r>
            <a:endParaRPr lang="en-US" dirty="0" smtClean="0">
              <a:latin typeface="Consolas" panose="020B0609020204030204" pitchFamily="49" charset="0"/>
            </a:endParaRPr>
          </a:p>
          <a:p>
            <a:r>
              <a:rPr lang="cs-CZ" dirty="0" smtClean="0"/>
              <a:t>Čísla</a:t>
            </a:r>
          </a:p>
          <a:p>
            <a:pPr lvl="1"/>
            <a:r>
              <a:rPr lang="cs-CZ" dirty="0" smtClean="0"/>
              <a:t>Znaménková – </a:t>
            </a:r>
            <a:r>
              <a:rPr lang="cs-CZ" dirty="0" smtClean="0">
                <a:latin typeface="Consolas" panose="020B0609020204030204" pitchFamily="49" charset="0"/>
              </a:rPr>
              <a:t>int, float, double</a:t>
            </a:r>
          </a:p>
          <a:p>
            <a:pPr lvl="1"/>
            <a:r>
              <a:rPr lang="cs-CZ" dirty="0" smtClean="0"/>
              <a:t>Nezáporná – </a:t>
            </a:r>
            <a:r>
              <a:rPr lang="cs-CZ" dirty="0" smtClean="0">
                <a:latin typeface="Consolas" panose="020B0609020204030204" pitchFamily="49" charset="0"/>
              </a:rPr>
              <a:t>unsigned (int), size_t</a:t>
            </a:r>
          </a:p>
          <a:p>
            <a:r>
              <a:rPr lang="cs-CZ" dirty="0" smtClean="0"/>
              <a:t>Znaky – </a:t>
            </a:r>
            <a:r>
              <a:rPr lang="cs-CZ" dirty="0" smtClean="0">
                <a:latin typeface="Consolas" panose="020B0609020204030204" pitchFamily="49" charset="0"/>
              </a:rPr>
              <a:t>char</a:t>
            </a:r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 smtClean="0"/>
              <a:t>V</a:t>
            </a:r>
            <a:r>
              <a:rPr lang="cs-CZ" dirty="0" smtClean="0"/>
              <a:t>ýčtové typy</a:t>
            </a:r>
            <a:r>
              <a:rPr lang="en-US" dirty="0" smtClean="0"/>
              <a:t> – </a:t>
            </a:r>
            <a:r>
              <a:rPr lang="en-US" dirty="0" err="1" smtClean="0">
                <a:latin typeface="Consolas" panose="020B0609020204030204" pitchFamily="49" charset="0"/>
              </a:rPr>
              <a:t>enum</a:t>
            </a:r>
            <a:r>
              <a:rPr lang="en-US" dirty="0" smtClean="0">
                <a:latin typeface="Consolas" panose="020B0609020204030204" pitchFamily="49" charset="0"/>
              </a:rPr>
              <a:t> class </a:t>
            </a:r>
            <a:r>
              <a:rPr lang="en-US" dirty="0" smtClean="0"/>
              <a:t>(</a:t>
            </a:r>
            <a:r>
              <a:rPr lang="cs-CZ" dirty="0" smtClean="0"/>
              <a:t>jindy)</a:t>
            </a:r>
            <a:endParaRPr lang="en-US" dirty="0" smtClean="0">
              <a:latin typeface="Consolas" panose="020B0609020204030204" pitchFamily="49" charset="0"/>
            </a:endParaRPr>
          </a:p>
          <a:p>
            <a:endParaRPr lang="en-US" dirty="0"/>
          </a:p>
          <a:p>
            <a:endParaRPr lang="cs-CZ" dirty="0"/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98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Pole v</a:t>
            </a:r>
            <a:r>
              <a:rPr lang="cs-CZ" dirty="0" smtClean="0"/>
              <a:t> C++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>
                <a:latin typeface="Consolas" panose="020B0609020204030204" pitchFamily="49" charset="0"/>
              </a:rPr>
              <a:t>constexpr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int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</a:rPr>
              <a:t>leds</a:t>
            </a:r>
            <a:r>
              <a:rPr lang="en-US" sz="2400" dirty="0">
                <a:latin typeface="Consolas" panose="020B0609020204030204" pitchFamily="49" charset="0"/>
              </a:rPr>
              <a:t>[] = { led1, led2,</a:t>
            </a:r>
            <a:r>
              <a:rPr lang="cs-CZ" sz="2400" dirty="0">
                <a:latin typeface="Consolas" panose="020B0609020204030204" pitchFamily="49" charset="0"/>
              </a:rPr>
              <a:t> led3, led4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2400" dirty="0" err="1" smtClean="0">
                <a:latin typeface="Consolas" panose="020B0609020204030204" pitchFamily="49" charset="0"/>
              </a:rPr>
              <a:t>constexpr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size_t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leds_size</a:t>
            </a:r>
            <a:r>
              <a:rPr lang="en-US" sz="2400" dirty="0" smtClean="0">
                <a:latin typeface="Consolas" panose="020B0609020204030204" pitchFamily="49" charset="0"/>
              </a:rPr>
              <a:t> = </a:t>
            </a:r>
            <a:r>
              <a:rPr lang="en-US" sz="2400" dirty="0" err="1" smtClean="0">
                <a:latin typeface="Consolas" panose="020B0609020204030204" pitchFamily="49" charset="0"/>
              </a:rPr>
              <a:t>sizeof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leds</a:t>
            </a:r>
            <a:r>
              <a:rPr lang="en-US" sz="2400" dirty="0" smtClean="0">
                <a:latin typeface="Consolas" panose="020B0609020204030204" pitchFamily="49" charset="0"/>
              </a:rPr>
              <a:t>) / </a:t>
            </a:r>
            <a:r>
              <a:rPr lang="en-US" sz="2400" dirty="0" err="1" smtClean="0">
                <a:latin typeface="Consolas" panose="020B0609020204030204" pitchFamily="49" charset="0"/>
              </a:rPr>
              <a:t>sizeof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leds</a:t>
            </a:r>
            <a:r>
              <a:rPr lang="en-US" sz="2400" dirty="0" smtClean="0">
                <a:latin typeface="Consolas" panose="020B0609020204030204" pitchFamily="49" charset="0"/>
              </a:rPr>
              <a:t>[0]);</a:t>
            </a:r>
          </a:p>
          <a:p>
            <a:pPr marL="0" indent="0">
              <a:buNone/>
            </a:pPr>
            <a:endParaRPr lang="en-US" sz="2400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 panose="020B0609020204030204" pitchFamily="49" charset="0"/>
              </a:rPr>
              <a:t>void print(</a:t>
            </a:r>
            <a:r>
              <a:rPr lang="en-US" sz="2400" dirty="0" err="1" smtClean="0">
                <a:latin typeface="Consolas" panose="020B0609020204030204" pitchFamily="49" charset="0"/>
              </a:rPr>
              <a:t>const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int</a:t>
            </a:r>
            <a:r>
              <a:rPr lang="en-US" sz="2400" dirty="0" smtClean="0">
                <a:latin typeface="Consolas" panose="020B0609020204030204" pitchFamily="49" charset="0"/>
              </a:rPr>
              <a:t> array[], </a:t>
            </a:r>
            <a:r>
              <a:rPr lang="en-US" sz="2400" dirty="0" err="1" smtClean="0">
                <a:latin typeface="Consolas" panose="020B0609020204030204" pitchFamily="49" charset="0"/>
              </a:rPr>
              <a:t>size_t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array_length</a:t>
            </a:r>
            <a:r>
              <a:rPr lang="en-US" sz="2400" dirty="0" smtClean="0"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latin typeface="Consolas" panose="020B0609020204030204" pitchFamily="49" charset="0"/>
              </a:rPr>
              <a:t> for(</a:t>
            </a:r>
            <a:r>
              <a:rPr lang="en-US" sz="2400" dirty="0" err="1" smtClean="0">
                <a:latin typeface="Consolas" panose="020B0609020204030204" pitchFamily="49" charset="0"/>
              </a:rPr>
              <a:t>size_t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latin typeface="Consolas" panose="020B0609020204030204" pitchFamily="49" charset="0"/>
              </a:rPr>
              <a:t> = 0; </a:t>
            </a:r>
            <a:r>
              <a:rPr lang="en-US" sz="2400" dirty="0" err="1" smtClean="0"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latin typeface="Consolas" panose="020B0609020204030204" pitchFamily="49" charset="0"/>
              </a:rPr>
              <a:t> &lt; </a:t>
            </a:r>
            <a:r>
              <a:rPr lang="en-US" sz="2400" dirty="0" err="1" smtClean="0">
                <a:latin typeface="Consolas" panose="020B0609020204030204" pitchFamily="49" charset="0"/>
              </a:rPr>
              <a:t>array_length</a:t>
            </a:r>
            <a:r>
              <a:rPr lang="en-US" sz="2400" dirty="0" smtClean="0">
                <a:latin typeface="Consolas" panose="020B0609020204030204" pitchFamily="49" charset="0"/>
              </a:rPr>
              <a:t>; ++</a:t>
            </a:r>
            <a:r>
              <a:rPr lang="en-US" sz="2400" dirty="0" err="1" smtClean="0"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latin typeface="Consolas" panose="020B0609020204030204" pitchFamily="49" charset="0"/>
              </a:rPr>
              <a:t>   </a:t>
            </a:r>
            <a:r>
              <a:rPr lang="en-US" sz="2400" dirty="0" err="1" smtClean="0">
                <a:latin typeface="Consolas" panose="020B0609020204030204" pitchFamily="49" charset="0"/>
              </a:rPr>
              <a:t>printf</a:t>
            </a:r>
            <a:r>
              <a:rPr lang="en-US" sz="2400" dirty="0" smtClean="0">
                <a:latin typeface="Consolas" panose="020B0609020204030204" pitchFamily="49" charset="0"/>
              </a:rPr>
              <a:t>(“ %d”, array[</a:t>
            </a:r>
            <a:r>
              <a:rPr lang="en-US" sz="2400" dirty="0" err="1" smtClean="0"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latin typeface="Consolas" panose="020B06090202040302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}</a:t>
            </a:r>
            <a:endParaRPr lang="en-US" sz="2400" dirty="0" smtClean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72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Struktury v C++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cs-CZ" sz="1800" b="1" dirty="0" smtClean="0">
                <a:latin typeface="Consolas" panose="020B0609020204030204" pitchFamily="49" charset="0"/>
              </a:rPr>
              <a:t>struct</a:t>
            </a:r>
            <a:r>
              <a:rPr lang="cs-CZ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</a:rPr>
              <a:t>S</a:t>
            </a:r>
            <a:r>
              <a:rPr lang="cs-CZ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</a:rPr>
              <a:t>{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int</a:t>
            </a:r>
            <a:r>
              <a:rPr lang="en-US" sz="1800" dirty="0" smtClean="0">
                <a:latin typeface="Consolas" panose="020B0609020204030204" pitchFamily="49" charset="0"/>
              </a:rPr>
              <a:t> value;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S</a:t>
            </a:r>
            <a:r>
              <a:rPr lang="en-US" sz="1800" dirty="0">
                <a:latin typeface="Consolas" panose="020B0609020204030204" pitchFamily="49" charset="0"/>
              </a:rPr>
              <a:t>() { // </a:t>
            </a:r>
            <a:r>
              <a:rPr lang="en-US" sz="1800" dirty="0" err="1">
                <a:latin typeface="Consolas" panose="020B0609020204030204" pitchFamily="49" charset="0"/>
              </a:rPr>
              <a:t>ctor</a:t>
            </a:r>
            <a:r>
              <a:rPr lang="en-US" sz="1800" dirty="0">
                <a:latin typeface="Consolas" panose="020B0609020204030204" pitchFamily="49" charset="0"/>
              </a:rPr>
              <a:t> - </a:t>
            </a:r>
            <a:r>
              <a:rPr lang="en-US" sz="1800" b="1" dirty="0">
                <a:latin typeface="Consolas" panose="020B0609020204030204" pitchFamily="49" charset="0"/>
              </a:rPr>
              <a:t>simple </a:t>
            </a:r>
            <a:r>
              <a:rPr lang="en-US" sz="1800" dirty="0" err="1">
                <a:latin typeface="Consolas" panose="020B0609020204030204" pitchFamily="49" charset="0"/>
              </a:rPr>
              <a:t>init</a:t>
            </a:r>
            <a:r>
              <a:rPr lang="en-US" sz="1800" dirty="0">
                <a:latin typeface="Consolas" panose="020B0609020204030204" pitchFamily="49" charset="0"/>
              </a:rPr>
              <a:t> of </a:t>
            </a:r>
            <a:r>
              <a:rPr lang="en-US" sz="1800" b="1" dirty="0">
                <a:latin typeface="Consolas" panose="020B0609020204030204" pitchFamily="49" charset="0"/>
              </a:rPr>
              <a:t>all </a:t>
            </a:r>
            <a:r>
              <a:rPr lang="en-US" sz="1800" dirty="0">
                <a:latin typeface="Consolas" panose="020B0609020204030204" pitchFamily="49" charset="0"/>
              </a:rPr>
              <a:t>attributes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</a:rPr>
              <a:t>   value </a:t>
            </a:r>
            <a:r>
              <a:rPr lang="en-US" sz="1800" dirty="0">
                <a:latin typeface="Consolas" panose="020B0609020204030204" pitchFamily="49" charset="0"/>
              </a:rPr>
              <a:t>= 0;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}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S(</a:t>
            </a:r>
            <a:r>
              <a:rPr lang="en-US" sz="1800" dirty="0" err="1" smtClean="0">
                <a:latin typeface="Consolas" panose="020B0609020204030204" pitchFamily="49" charset="0"/>
              </a:rPr>
              <a:t>int</a:t>
            </a:r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err="1" smtClean="0">
                <a:latin typeface="Consolas" panose="020B0609020204030204" pitchFamily="49" charset="0"/>
              </a:rPr>
              <a:t>value_init</a:t>
            </a:r>
            <a:r>
              <a:rPr lang="en-US" sz="1800" dirty="0">
                <a:latin typeface="Consolas" panose="020B0609020204030204" pitchFamily="49" charset="0"/>
              </a:rPr>
              <a:t>) </a:t>
            </a:r>
            <a:r>
              <a:rPr lang="en-US" sz="1800" dirty="0" smtClean="0">
                <a:latin typeface="Consolas" panose="020B0609020204030204" pitchFamily="49" charset="0"/>
              </a:rPr>
              <a:t>{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  value </a:t>
            </a:r>
            <a:r>
              <a:rPr lang="en-US" sz="1800" dirty="0">
                <a:latin typeface="Consolas" panose="020B0609020204030204" pitchFamily="49" charset="0"/>
              </a:rPr>
              <a:t>= </a:t>
            </a:r>
            <a:r>
              <a:rPr lang="en-US" sz="1800" dirty="0" err="1">
                <a:latin typeface="Consolas" panose="020B0609020204030204" pitchFamily="49" charset="0"/>
              </a:rPr>
              <a:t>value_init</a:t>
            </a:r>
            <a:r>
              <a:rPr lang="en-US" sz="1800" dirty="0" smtClean="0">
                <a:latin typeface="Consolas" panose="020B0609020204030204" pitchFamily="49" charset="0"/>
              </a:rPr>
              <a:t>;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}</a:t>
            </a:r>
            <a:r>
              <a:rPr lang="en-US" sz="1800" dirty="0">
                <a:latin typeface="Consolas" panose="020B0609020204030204" pitchFamily="49" charset="0"/>
              </a:rPr>
              <a:t/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int</a:t>
            </a:r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err="1" smtClean="0">
                <a:latin typeface="Consolas" panose="020B0609020204030204" pitchFamily="49" charset="0"/>
              </a:rPr>
              <a:t>get_value</a:t>
            </a:r>
            <a:r>
              <a:rPr lang="en-US" sz="1800" dirty="0" smtClean="0">
                <a:latin typeface="Consolas" panose="020B0609020204030204" pitchFamily="49" charset="0"/>
              </a:rPr>
              <a:t>() { return value; }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}</a:t>
            </a:r>
            <a:r>
              <a:rPr lang="en-US" sz="1800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br>
              <a:rPr lang="en-US" sz="1800" b="1" dirty="0" smtClean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1800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en-US" sz="1800" b="1" dirty="0" smtClean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S s1; S s2(10);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s1.attribute = 10;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err="1" smtClean="0">
                <a:latin typeface="Consolas" panose="020B0609020204030204" pitchFamily="49" charset="0"/>
              </a:rPr>
              <a:t>s.get_value</a:t>
            </a:r>
            <a:r>
              <a:rPr lang="en-US" sz="1800" dirty="0" smtClean="0">
                <a:latin typeface="Consolas" panose="020B0609020204030204" pitchFamily="49" charset="0"/>
              </a:rPr>
              <a:t>();</a:t>
            </a:r>
            <a:endParaRPr lang="cs-CZ" sz="1800" b="1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77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cs-CZ" dirty="0" smtClean="0"/>
              <a:t>Struktury v C++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5006546" cy="55324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 err="1">
                <a:latin typeface="Consolas" panose="020B0609020204030204" pitchFamily="49" charset="0"/>
              </a:rPr>
              <a:t>struct</a:t>
            </a:r>
            <a:r>
              <a:rPr lang="en-US" sz="1200" dirty="0">
                <a:latin typeface="Consolas" panose="020B0609020204030204" pitchFamily="49" charset="0"/>
              </a:rPr>
              <a:t> Led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>
                <a:latin typeface="Consolas" panose="020B0609020204030204" pitchFamily="49" charset="0"/>
              </a:rPr>
              <a:t>int</a:t>
            </a:r>
            <a:r>
              <a:rPr lang="en-US" sz="1200" dirty="0">
                <a:latin typeface="Consolas" panose="020B0609020204030204" pitchFamily="49" charset="0"/>
              </a:rPr>
              <a:t> pin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turn_on_time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bool 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; </a:t>
            </a: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Led(</a:t>
            </a:r>
            <a:r>
              <a:rPr lang="en-US" sz="1200" dirty="0" err="1">
                <a:latin typeface="Consolas" panose="020B0609020204030204" pitchFamily="49" charset="0"/>
              </a:rPr>
              <a:t>int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err="1">
                <a:latin typeface="Consolas" panose="020B0609020204030204" pitchFamily="49" charset="0"/>
              </a:rPr>
              <a:t>led_pin</a:t>
            </a:r>
            <a:r>
              <a:rPr lang="en-US" sz="1200" dirty="0">
                <a:latin typeface="Consolas" panose="020B0609020204030204" pitchFamily="49" charset="0"/>
              </a:rPr>
              <a:t>) { // </a:t>
            </a:r>
            <a:r>
              <a:rPr lang="en-US" sz="1200" dirty="0" err="1">
                <a:latin typeface="Consolas" panose="020B0609020204030204" pitchFamily="49" charset="0"/>
              </a:rPr>
              <a:t>ctor</a:t>
            </a:r>
            <a:r>
              <a:rPr lang="en-US" sz="1200" dirty="0">
                <a:latin typeface="Consolas" panose="020B0609020204030204" pitchFamily="49" charset="0"/>
              </a:rPr>
              <a:t> – simple </a:t>
            </a:r>
            <a:r>
              <a:rPr lang="en-US" sz="1200" dirty="0" err="1">
                <a:latin typeface="Consolas" panose="020B0609020204030204" pitchFamily="49" charset="0"/>
              </a:rPr>
              <a:t>init</a:t>
            </a:r>
            <a:r>
              <a:rPr lang="en-US" sz="1200" dirty="0">
                <a:latin typeface="Consolas" panose="020B0609020204030204" pitchFamily="49" charset="0"/>
              </a:rPr>
              <a:t> of data </a:t>
            </a:r>
            <a:r>
              <a:rPr lang="en-US" sz="1200" dirty="0" smtClean="0">
                <a:latin typeface="Consolas" panose="020B0609020204030204" pitchFamily="49" charset="0"/>
              </a:rPr>
              <a:t>props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</a:rPr>
              <a:t>pin = </a:t>
            </a:r>
            <a:r>
              <a:rPr lang="en-US" sz="1200" dirty="0" err="1">
                <a:latin typeface="Consolas" panose="020B0609020204030204" pitchFamily="49" charset="0"/>
              </a:rPr>
              <a:t>led_pin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turn_on_time</a:t>
            </a:r>
            <a:r>
              <a:rPr lang="en-US" sz="1200" dirty="0">
                <a:latin typeface="Consolas" panose="020B0609020204030204" pitchFamily="49" charset="0"/>
              </a:rPr>
              <a:t> = 0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 = false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void setup()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pinMode</a:t>
            </a:r>
            <a:r>
              <a:rPr lang="en-US" sz="1200" dirty="0">
                <a:latin typeface="Consolas" panose="020B0609020204030204" pitchFamily="49" charset="0"/>
              </a:rPr>
              <a:t>(</a:t>
            </a:r>
            <a:r>
              <a:rPr lang="en-US" sz="1200" dirty="0" err="1">
                <a:latin typeface="Consolas" panose="020B0609020204030204" pitchFamily="49" charset="0"/>
              </a:rPr>
              <a:t>leds</a:t>
            </a:r>
            <a:r>
              <a:rPr lang="en-US" sz="1200" dirty="0">
                <a:latin typeface="Consolas" panose="020B0609020204030204" pitchFamily="49" charset="0"/>
              </a:rPr>
              <a:t>[</a:t>
            </a:r>
            <a:r>
              <a:rPr lang="en-US" sz="1200" dirty="0" err="1">
                <a:latin typeface="Consolas" panose="020B0609020204030204" pitchFamily="49" charset="0"/>
              </a:rPr>
              <a:t>i</a:t>
            </a:r>
            <a:r>
              <a:rPr lang="en-US" sz="1200" dirty="0">
                <a:latin typeface="Consolas" panose="020B0609020204030204" pitchFamily="49" charset="0"/>
              </a:rPr>
              <a:t>], OUTPUT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turn_off</a:t>
            </a:r>
            <a:r>
              <a:rPr lang="en-US" sz="1200" dirty="0" smtClean="0">
                <a:latin typeface="Consolas" panose="020B0609020204030204" pitchFamily="49" charset="0"/>
              </a:rPr>
              <a:t>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void </a:t>
            </a:r>
            <a:r>
              <a:rPr lang="en-US" sz="1200" dirty="0" err="1">
                <a:latin typeface="Consolas" panose="020B0609020204030204" pitchFamily="49" charset="0"/>
              </a:rPr>
              <a:t>turn_on</a:t>
            </a:r>
            <a:r>
              <a:rPr lang="en-US" sz="1200" dirty="0">
                <a:latin typeface="Consolas" panose="020B0609020204030204" pitchFamily="49" charset="0"/>
              </a:rPr>
              <a:t>()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</a:rPr>
              <a:t>if (!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digitalWrite</a:t>
            </a:r>
            <a:r>
              <a:rPr lang="en-US" sz="1200" dirty="0">
                <a:latin typeface="Consolas" panose="020B0609020204030204" pitchFamily="49" charset="0"/>
              </a:rPr>
              <a:t>(pin, ON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 = true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turn_on_time</a:t>
            </a:r>
            <a:r>
              <a:rPr lang="en-US" sz="1200" dirty="0">
                <a:latin typeface="Consolas" panose="020B0609020204030204" pitchFamily="49" charset="0"/>
              </a:rPr>
              <a:t> = now</a:t>
            </a:r>
            <a:r>
              <a:rPr lang="en-US" sz="1200" dirty="0" smtClean="0">
                <a:latin typeface="Consolas" panose="020B0609020204030204" pitchFamily="49" charset="0"/>
              </a:rPr>
              <a:t>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void </a:t>
            </a:r>
            <a:r>
              <a:rPr lang="en-US" sz="1200" dirty="0" err="1">
                <a:latin typeface="Consolas" panose="020B0609020204030204" pitchFamily="49" charset="0"/>
              </a:rPr>
              <a:t>turn_off</a:t>
            </a:r>
            <a:r>
              <a:rPr lang="en-US" sz="1200" dirty="0">
                <a:latin typeface="Consolas" panose="020B0609020204030204" pitchFamily="49" charset="0"/>
              </a:rPr>
              <a:t>()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</a:rPr>
              <a:t>if (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digitalWrite</a:t>
            </a:r>
            <a:r>
              <a:rPr lang="en-US" sz="1200" dirty="0">
                <a:latin typeface="Consolas" panose="020B0609020204030204" pitchFamily="49" charset="0"/>
              </a:rPr>
              <a:t>(pin, OFF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 = false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};</a:t>
            </a:r>
            <a:endParaRPr lang="cs-CZ" sz="1200" dirty="0">
              <a:latin typeface="Consolas" panose="020B06090202040302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598508" y="295467"/>
            <a:ext cx="5006546" cy="64513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 err="1" smtClean="0">
                <a:latin typeface="Consolas" panose="020B0609020204030204" pitchFamily="49" charset="0"/>
              </a:rPr>
              <a:t>struct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Led 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[] </a:t>
            </a:r>
            <a:r>
              <a:rPr lang="en-US" sz="1200" dirty="0">
                <a:latin typeface="Consolas" panose="020B0609020204030204" pitchFamily="49" charset="0"/>
              </a:rPr>
              <a:t>= {</a:t>
            </a:r>
            <a:br>
              <a:rPr lang="en-US" sz="1200" dirty="0">
                <a:latin typeface="Consolas" panose="020B0609020204030204" pitchFamily="49" charset="0"/>
              </a:rPr>
            </a:br>
            <a:r>
              <a:rPr lang="en-US" sz="1200" dirty="0">
                <a:latin typeface="Consolas" panose="020B0609020204030204" pitchFamily="49" charset="0"/>
              </a:rPr>
              <a:t>    </a:t>
            </a:r>
            <a:r>
              <a:rPr lang="en-US" sz="1200" dirty="0" smtClean="0">
                <a:latin typeface="Consolas" panose="020B0609020204030204" pitchFamily="49" charset="0"/>
              </a:rPr>
              <a:t>Led(led1_pin),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Led(led2_pin),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Led(led3_pin</a:t>
            </a:r>
            <a:r>
              <a:rPr lang="en-US" sz="1200" dirty="0">
                <a:latin typeface="Consolas" panose="020B0609020204030204" pitchFamily="49" charset="0"/>
              </a:rPr>
              <a:t>),</a:t>
            </a:r>
            <a:br>
              <a:rPr lang="en-US" sz="1200" dirty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Led(led4_pin),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}; 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size()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return </a:t>
            </a:r>
            <a:r>
              <a:rPr lang="en-US" sz="1200" dirty="0" err="1" smtClean="0">
                <a:latin typeface="Consolas" panose="020B0609020204030204" pitchFamily="49" charset="0"/>
              </a:rPr>
              <a:t>sizeof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) / </a:t>
            </a:r>
            <a:r>
              <a:rPr lang="en-US" sz="1200" dirty="0" err="1" smtClean="0">
                <a:latin typeface="Consolas" panose="020B0609020204030204" pitchFamily="49" charset="0"/>
              </a:rPr>
              <a:t>sizeof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[0]);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void setup()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for(</a:t>
            </a: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i</a:t>
            </a:r>
            <a:r>
              <a:rPr lang="en-US" sz="1200" dirty="0" smtClean="0">
                <a:latin typeface="Consolas" panose="020B0609020204030204" pitchFamily="49" charset="0"/>
              </a:rPr>
              <a:t> = 0; </a:t>
            </a:r>
            <a:r>
              <a:rPr lang="en-US" sz="1200" dirty="0" err="1" smtClean="0">
                <a:latin typeface="Consolas" panose="020B0609020204030204" pitchFamily="49" charset="0"/>
              </a:rPr>
              <a:t>i</a:t>
            </a:r>
            <a:r>
              <a:rPr lang="en-US" sz="1200" dirty="0" smtClean="0">
                <a:latin typeface="Consolas" panose="020B0609020204030204" pitchFamily="49" charset="0"/>
              </a:rPr>
              <a:t> &lt; size(); ++</a:t>
            </a:r>
            <a:r>
              <a:rPr lang="en-US" sz="1200" dirty="0" err="1" smtClean="0">
                <a:latin typeface="Consolas" panose="020B0609020204030204" pitchFamily="49" charset="0"/>
              </a:rPr>
              <a:t>i</a:t>
            </a:r>
            <a:r>
              <a:rPr lang="en-US" sz="1200" dirty="0" smtClean="0">
                <a:latin typeface="Consolas" panose="020B0609020204030204" pitchFamily="49" charset="0"/>
              </a:rPr>
              <a:t>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[</a:t>
            </a:r>
            <a:r>
              <a:rPr lang="en-US" sz="1200" dirty="0" err="1" smtClean="0">
                <a:latin typeface="Consolas" panose="020B0609020204030204" pitchFamily="49" charset="0"/>
              </a:rPr>
              <a:t>i</a:t>
            </a:r>
            <a:r>
              <a:rPr lang="en-US" sz="1200" dirty="0" smtClean="0">
                <a:latin typeface="Consolas" panose="020B0609020204030204" pitchFamily="49" charset="0"/>
              </a:rPr>
              <a:t>].setup();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void </a:t>
            </a:r>
            <a:r>
              <a:rPr lang="en-US" sz="1200" dirty="0" err="1" smtClean="0">
                <a:latin typeface="Consolas" panose="020B0609020204030204" pitchFamily="49" charset="0"/>
              </a:rPr>
              <a:t>turn_on_next</a:t>
            </a:r>
            <a:r>
              <a:rPr lang="en-US" sz="1200" dirty="0" smtClean="0">
                <a:latin typeface="Consolas" panose="020B0609020204030204" pitchFamily="49" charset="0"/>
              </a:rPr>
              <a:t>() { ...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void </a:t>
            </a:r>
            <a:r>
              <a:rPr lang="en-US" sz="1200" dirty="0" err="1" smtClean="0">
                <a:latin typeface="Consolas" panose="020B0609020204030204" pitchFamily="49" charset="0"/>
              </a:rPr>
              <a:t>turn_on_all</a:t>
            </a:r>
            <a:r>
              <a:rPr lang="en-US" sz="1200" dirty="0" smtClean="0">
                <a:latin typeface="Consolas" panose="020B0609020204030204" pitchFamily="49" charset="0"/>
              </a:rPr>
              <a:t>() { ...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void </a:t>
            </a:r>
            <a:r>
              <a:rPr lang="en-US" sz="1200" dirty="0" err="1" smtClean="0">
                <a:latin typeface="Consolas" panose="020B0609020204030204" pitchFamily="49" charset="0"/>
              </a:rPr>
              <a:t>show_binary_number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number) { ...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};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r>
              <a:rPr lang="cs-CZ" sz="1200" dirty="0" smtClean="0">
                <a:latin typeface="Consolas" panose="020B0609020204030204" pitchFamily="49" charset="0"/>
              </a:rPr>
              <a:t/>
            </a:r>
            <a:br>
              <a:rPr lang="cs-CZ" sz="1200" dirty="0" smtClean="0">
                <a:latin typeface="Consolas" panose="020B0609020204030204" pitchFamily="49" charset="0"/>
              </a:rPr>
            </a:br>
            <a:r>
              <a:rPr lang="cs-CZ" sz="1200" dirty="0" smtClean="0">
                <a:latin typeface="Consolas" panose="020B0609020204030204" pitchFamily="49" charset="0"/>
              </a:rPr>
              <a:t>constexpr siz</a:t>
            </a:r>
            <a:r>
              <a:rPr lang="en-US" sz="1200" dirty="0" err="1" smtClean="0">
                <a:latin typeface="Consolas" panose="020B0609020204030204" pitchFamily="49" charset="0"/>
              </a:rPr>
              <a:t>e_t</a:t>
            </a:r>
            <a:r>
              <a:rPr lang="en-US" sz="1200" dirty="0" smtClean="0">
                <a:latin typeface="Consolas" panose="020B0609020204030204" pitchFamily="49" charset="0"/>
              </a:rPr>
              <a:t> TIMEOUT_MS = 1000;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last_turn_on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void setup()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 smtClean="0">
                <a:latin typeface="Consolas" panose="020B0609020204030204" pitchFamily="49" charset="0"/>
              </a:rPr>
              <a:t>leds.setup</a:t>
            </a:r>
            <a:r>
              <a:rPr lang="en-US" sz="1200" dirty="0" smtClean="0">
                <a:latin typeface="Consolas" panose="020B0609020204030204" pitchFamily="49" charset="0"/>
              </a:rPr>
              <a:t>();  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 smtClean="0">
                <a:latin typeface="Consolas" panose="020B0609020204030204" pitchFamily="49" charset="0"/>
              </a:rPr>
              <a:t>last_turn_on</a:t>
            </a:r>
            <a:r>
              <a:rPr lang="en-US" sz="1200" dirty="0" smtClean="0">
                <a:latin typeface="Consolas" panose="020B0609020204030204" pitchFamily="49" charset="0"/>
              </a:rPr>
              <a:t> = now();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void loop()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if (</a:t>
            </a:r>
            <a:r>
              <a:rPr lang="en-US" sz="1200" dirty="0" err="1" smtClean="0">
                <a:latin typeface="Consolas" panose="020B0609020204030204" pitchFamily="49" charset="0"/>
              </a:rPr>
              <a:t>last_turn_on</a:t>
            </a:r>
            <a:r>
              <a:rPr lang="en-US" sz="1200" dirty="0" smtClean="0">
                <a:latin typeface="Consolas" panose="020B0609020204030204" pitchFamily="49" charset="0"/>
              </a:rPr>
              <a:t> + TIMEOUT_MS &gt;= now())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 smtClean="0">
                <a:latin typeface="Consolas" panose="020B0609020204030204" pitchFamily="49" charset="0"/>
              </a:rPr>
              <a:t>leds.turn_on_next</a:t>
            </a:r>
            <a:r>
              <a:rPr lang="en-US" sz="1200" dirty="0" smtClean="0">
                <a:latin typeface="Consolas" panose="020B0609020204030204" pitchFamily="49" charset="0"/>
              </a:rPr>
              <a:t>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 smtClean="0">
                <a:latin typeface="Consolas" panose="020B0609020204030204" pitchFamily="49" charset="0"/>
              </a:rPr>
              <a:t>last_turn_on</a:t>
            </a:r>
            <a:r>
              <a:rPr lang="en-US" sz="1200" dirty="0" smtClean="0">
                <a:latin typeface="Consolas" panose="020B0609020204030204" pitchFamily="49" charset="0"/>
              </a:rPr>
              <a:t> = now();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}</a:t>
            </a:r>
            <a:endParaRPr lang="cs-CZ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59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Funkce</a:t>
            </a:r>
            <a:r>
              <a:rPr lang="en-US" dirty="0" smtClean="0"/>
              <a:t> - v</a:t>
            </a:r>
            <a:r>
              <a:rPr lang="cs-CZ" dirty="0" smtClean="0"/>
              <a:t>ýstupní parametry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773" y="1688500"/>
            <a:ext cx="6450227" cy="477335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get_max</a:t>
            </a:r>
            <a:r>
              <a:rPr lang="en-US" sz="1600" dirty="0" smtClean="0"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array[], </a:t>
            </a:r>
            <a:r>
              <a:rPr lang="en-US" sz="1600" dirty="0" err="1">
                <a:latin typeface="Consolas" panose="020B0609020204030204" pitchFamily="49" charset="0"/>
              </a:rPr>
              <a:t>size_t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array_length</a:t>
            </a:r>
            <a:r>
              <a:rPr lang="en-US" sz="1600" dirty="0">
                <a:latin typeface="Consolas" panose="020B0609020204030204" pitchFamily="49" charset="0"/>
              </a:rPr>
              <a:t>) </a:t>
            </a:r>
            <a:r>
              <a:rPr lang="en-US" sz="1600" dirty="0" smtClean="0">
                <a:latin typeface="Consolas" panose="020B0609020204030204" pitchFamily="49" charset="0"/>
              </a:rPr>
              <a:t>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assert(</a:t>
            </a:r>
            <a:r>
              <a:rPr lang="en-US" sz="1600" dirty="0" err="1" smtClean="0">
                <a:latin typeface="Consolas" panose="020B0609020204030204" pitchFamily="49" charset="0"/>
              </a:rPr>
              <a:t>array_length</a:t>
            </a:r>
            <a:r>
              <a:rPr lang="en-US" sz="1600" dirty="0" smtClean="0">
                <a:latin typeface="Consolas" panose="020B0609020204030204" pitchFamily="49" charset="0"/>
              </a:rPr>
              <a:t> &gt; 0);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</a:t>
            </a: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max = array[0];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for(</a:t>
            </a:r>
            <a:r>
              <a:rPr lang="en-US" sz="1600" dirty="0" err="1">
                <a:latin typeface="Consolas" panose="020B0609020204030204" pitchFamily="49" charset="0"/>
              </a:rPr>
              <a:t>size_t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smtClean="0">
                <a:latin typeface="Consolas" panose="020B0609020204030204" pitchFamily="49" charset="0"/>
              </a:rPr>
              <a:t>1;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latin typeface="Consolas" panose="020B0609020204030204" pitchFamily="49" charset="0"/>
              </a:rPr>
              <a:t>array_length</a:t>
            </a:r>
            <a:r>
              <a:rPr lang="en-US" sz="1600" dirty="0">
                <a:latin typeface="Consolas" panose="020B0609020204030204" pitchFamily="49" charset="0"/>
              </a:rPr>
              <a:t>; ++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) {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  </a:t>
            </a:r>
            <a:r>
              <a:rPr lang="en-US" sz="1600" dirty="0" smtClean="0">
                <a:latin typeface="Consolas" panose="020B0609020204030204" pitchFamily="49" charset="0"/>
              </a:rPr>
              <a:t>if (array[</a:t>
            </a:r>
            <a:r>
              <a:rPr lang="en-US" sz="1600" dirty="0" err="1" smtClean="0"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latin typeface="Consolas" panose="020B0609020204030204" pitchFamily="49" charset="0"/>
              </a:rPr>
              <a:t>] &gt; max) 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    max = array[</a:t>
            </a:r>
            <a:r>
              <a:rPr lang="en-US" sz="1600" dirty="0" err="1" smtClean="0"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latin typeface="Consolas" panose="020B0609020204030204" pitchFamily="49" charset="0"/>
              </a:rPr>
              <a:t>];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  }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</a:t>
            </a:r>
            <a:r>
              <a:rPr lang="en-US" sz="1600" dirty="0" smtClean="0">
                <a:latin typeface="Consolas" panose="020B0609020204030204" pitchFamily="49" charset="0"/>
              </a:rPr>
              <a:t>}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return max;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}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/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err="1" smtClean="0">
                <a:latin typeface="Consolas" panose="020B0609020204030204" pitchFamily="49" charset="0"/>
              </a:rPr>
              <a:t>size_t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get_max_index</a:t>
            </a:r>
            <a:r>
              <a:rPr lang="en-US" sz="1600" dirty="0" smtClean="0"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array[], </a:t>
            </a:r>
            <a:r>
              <a:rPr lang="en-US" sz="1600" dirty="0" err="1" smtClean="0">
                <a:latin typeface="Consolas" panose="020B0609020204030204" pitchFamily="49" charset="0"/>
              </a:rPr>
              <a:t>size_t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array_length</a:t>
            </a:r>
            <a:r>
              <a:rPr lang="en-US" sz="1600" dirty="0" smtClean="0">
                <a:latin typeface="Consolas" panose="020B0609020204030204" pitchFamily="49" charset="0"/>
              </a:rPr>
              <a:t>, 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  </a:t>
            </a: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&amp;</a:t>
            </a:r>
            <a:r>
              <a:rPr lang="en-US" sz="1600" dirty="0" err="1" smtClean="0">
                <a:latin typeface="Consolas" panose="020B0609020204030204" pitchFamily="49" charset="0"/>
              </a:rPr>
              <a:t>found_max_value</a:t>
            </a:r>
            <a:r>
              <a:rPr lang="en-US" sz="1600" dirty="0" smtClean="0">
                <a:latin typeface="Consolas" panose="020B0609020204030204" pitchFamily="49" charset="0"/>
              </a:rPr>
              <a:t>) 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/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if (</a:t>
            </a:r>
            <a:r>
              <a:rPr lang="en-US" sz="1600" dirty="0" err="1" smtClean="0">
                <a:latin typeface="Consolas" panose="020B0609020204030204" pitchFamily="49" charset="0"/>
              </a:rPr>
              <a:t>array_length</a:t>
            </a:r>
            <a:r>
              <a:rPr lang="en-US" sz="1600" dirty="0" smtClean="0">
                <a:latin typeface="Consolas" panose="020B0609020204030204" pitchFamily="49" charset="0"/>
              </a:rPr>
              <a:t> == 0) 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  return 0;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}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/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</a:t>
            </a:r>
            <a:r>
              <a:rPr lang="en-US" sz="1600" dirty="0" err="1" smtClean="0">
                <a:latin typeface="Consolas" panose="020B0609020204030204" pitchFamily="49" charset="0"/>
              </a:rPr>
              <a:t>size_t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 = 0;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for(</a:t>
            </a:r>
            <a:r>
              <a:rPr lang="en-US" sz="1600" dirty="0" err="1" smtClean="0">
                <a:latin typeface="Consolas" panose="020B0609020204030204" pitchFamily="49" charset="0"/>
              </a:rPr>
              <a:t>size_t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 = 1;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latin typeface="Consolas" panose="020B0609020204030204" pitchFamily="49" charset="0"/>
              </a:rPr>
              <a:t>array_length</a:t>
            </a:r>
            <a:r>
              <a:rPr lang="en-US" sz="1600" dirty="0">
                <a:latin typeface="Consolas" panose="020B0609020204030204" pitchFamily="49" charset="0"/>
              </a:rPr>
              <a:t>; ++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) {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  if (array[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] &gt; </a:t>
            </a:r>
            <a:r>
              <a:rPr lang="en-US" sz="1600" dirty="0" smtClean="0">
                <a:latin typeface="Consolas" panose="020B0609020204030204" pitchFamily="49" charset="0"/>
              </a:rPr>
              <a:t>array[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]) </a:t>
            </a:r>
            <a:r>
              <a:rPr lang="en-US" sz="1600" dirty="0">
                <a:latin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 = </a:t>
            </a:r>
            <a:r>
              <a:rPr lang="en-US" sz="1600" dirty="0" err="1" smtClean="0"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latin typeface="Consolas" panose="020B0609020204030204" pitchFamily="49" charset="0"/>
              </a:rPr>
              <a:t>;      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</a:t>
            </a:r>
            <a:r>
              <a:rPr lang="en-US" sz="1600" dirty="0" smtClean="0">
                <a:latin typeface="Consolas" panose="020B0609020204030204" pitchFamily="49" charset="0"/>
              </a:rPr>
              <a:t>}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</a:t>
            </a:r>
            <a:r>
              <a:rPr lang="en-US" sz="1600" dirty="0" err="1" smtClean="0">
                <a:latin typeface="Consolas" panose="020B0609020204030204" pitchFamily="49" charset="0"/>
              </a:rPr>
              <a:t>found_max_value</a:t>
            </a:r>
            <a:r>
              <a:rPr lang="en-US" sz="1600" dirty="0" smtClean="0">
                <a:latin typeface="Consolas" panose="020B0609020204030204" pitchFamily="49" charset="0"/>
              </a:rPr>
              <a:t> = array[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];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return 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;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}</a:t>
            </a:r>
            <a:endParaRPr lang="cs-CZ" sz="1600" dirty="0" smtClean="0">
              <a:latin typeface="Consolas" panose="020B06090202040302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1978025"/>
            <a:ext cx="431044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400" dirty="0" smtClean="0"/>
              <a:t>žádný – </a:t>
            </a:r>
            <a:r>
              <a:rPr lang="cs-CZ" sz="2400" dirty="0" smtClean="0">
                <a:latin typeface="Consolas" panose="020B0609020204030204" pitchFamily="49" charset="0"/>
              </a:rPr>
              <a:t>void</a:t>
            </a:r>
          </a:p>
          <a:p>
            <a:r>
              <a:rPr lang="cs-CZ" sz="2400" dirty="0" smtClean="0"/>
              <a:t>jeden – </a:t>
            </a:r>
            <a:r>
              <a:rPr lang="cs-CZ" sz="2400" dirty="0" smtClean="0">
                <a:latin typeface="Consolas" panose="020B0609020204030204" pitchFamily="49" charset="0"/>
              </a:rPr>
              <a:t>return XYZ</a:t>
            </a:r>
          </a:p>
          <a:p>
            <a:r>
              <a:rPr lang="cs-CZ" sz="2400" dirty="0" smtClean="0"/>
              <a:t>více - </a:t>
            </a:r>
            <a:r>
              <a:rPr lang="cs-CZ" sz="2400" dirty="0" smtClean="0">
                <a:latin typeface="Consolas" panose="020B0609020204030204" pitchFamily="49" charset="0"/>
              </a:rPr>
              <a:t>&amp;</a:t>
            </a:r>
            <a:r>
              <a:rPr lang="cs-CZ" sz="2400" dirty="0" smtClean="0"/>
              <a:t> (reference)</a:t>
            </a:r>
          </a:p>
          <a:p>
            <a:pPr lvl="1"/>
            <a:r>
              <a:rPr lang="cs-CZ" sz="2000" dirty="0" smtClean="0"/>
              <a:t>Nedělá funkce víc věcí najednou?</a:t>
            </a:r>
            <a:endParaRPr lang="en-US" sz="2000" dirty="0" smtClean="0"/>
          </a:p>
          <a:p>
            <a:pPr lvl="2"/>
            <a:r>
              <a:rPr lang="en-US" sz="1600" strike="sngStrike" dirty="0" err="1" smtClean="0">
                <a:latin typeface="Consolas" panose="020B0609020204030204" pitchFamily="49" charset="0"/>
              </a:rPr>
              <a:t>get_max_and_min</a:t>
            </a:r>
            <a:r>
              <a:rPr lang="en-US" sz="1600" strike="sngStrike" dirty="0" smtClean="0">
                <a:latin typeface="Consolas" panose="020B0609020204030204" pitchFamily="49" charset="0"/>
              </a:rPr>
              <a:t>()</a:t>
            </a:r>
            <a:endParaRPr lang="cs-CZ" sz="1600" strike="sngStrike" dirty="0" smtClean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cs-CZ" sz="2400" dirty="0" smtClean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158960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Příklad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opravu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f(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a[],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b)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x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for(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en-US" dirty="0">
                <a:latin typeface="Consolas" panose="020B0609020204030204" pitchFamily="49" charset="0"/>
              </a:rPr>
              <a:t>b</a:t>
            </a:r>
            <a:r>
              <a:rPr lang="cs-CZ" dirty="0" smtClean="0">
                <a:latin typeface="Consolas" panose="020B0609020204030204" pitchFamily="49" charset="0"/>
              </a:rPr>
              <a:t>; ++i)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x += a[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return </a:t>
            </a:r>
            <a:r>
              <a:rPr lang="cs-CZ" dirty="0">
                <a:latin typeface="Consolas" panose="020B0609020204030204" pitchFamily="49" charset="0"/>
              </a:rPr>
              <a:t>sum;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3982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Příklad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 smtClean="0"/>
              <a:t>opravu</a:t>
            </a:r>
            <a:r>
              <a:rPr lang="en-US" dirty="0" smtClean="0"/>
              <a:t>: </a:t>
            </a:r>
            <a:r>
              <a:rPr lang="cs-CZ" dirty="0" smtClean="0"/>
              <a:t>odsazení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f(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a[],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b)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x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for(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en-US" dirty="0">
                <a:latin typeface="Consolas" panose="020B0609020204030204" pitchFamily="49" charset="0"/>
              </a:rPr>
              <a:t>b</a:t>
            </a:r>
            <a:r>
              <a:rPr lang="cs-CZ" dirty="0" smtClean="0">
                <a:latin typeface="Consolas" panose="020B0609020204030204" pitchFamily="49" charset="0"/>
              </a:rPr>
              <a:t>; ++i)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x += a[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}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 </a:t>
            </a:r>
            <a:r>
              <a:rPr lang="cs-CZ" dirty="0">
                <a:latin typeface="Consolas" panose="020B0609020204030204" pitchFamily="49" charset="0"/>
              </a:rPr>
              <a:t>return </a:t>
            </a:r>
            <a:r>
              <a:rPr lang="cs-CZ" dirty="0" smtClean="0">
                <a:latin typeface="Consolas" panose="020B0609020204030204" pitchFamily="49" charset="0"/>
              </a:rPr>
              <a:t>x;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5332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Organizace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Feedback </a:t>
            </a:r>
            <a:r>
              <a:rPr lang="cs-CZ" dirty="0" smtClean="0"/>
              <a:t>na úkoly </a:t>
            </a:r>
            <a:r>
              <a:rPr lang="cs-CZ" dirty="0" smtClean="0"/>
              <a:t>mailem</a:t>
            </a:r>
          </a:p>
          <a:p>
            <a:r>
              <a:rPr lang="cs-CZ" dirty="0" smtClean="0"/>
              <a:t>Zápočet</a:t>
            </a:r>
            <a:endParaRPr lang="cs-CZ" dirty="0" smtClean="0"/>
          </a:p>
          <a:p>
            <a:pPr lvl="1"/>
            <a:r>
              <a:rPr lang="cs-CZ" dirty="0" smtClean="0"/>
              <a:t>Odevzdané </a:t>
            </a:r>
            <a:r>
              <a:rPr lang="en-US" dirty="0" smtClean="0"/>
              <a:t>&amp; </a:t>
            </a:r>
            <a:r>
              <a:rPr lang="cs-CZ" dirty="0" smtClean="0"/>
              <a:t>uznané (v SISu) </a:t>
            </a:r>
            <a:r>
              <a:rPr lang="cs-CZ" dirty="0" smtClean="0"/>
              <a:t>malé </a:t>
            </a:r>
            <a:r>
              <a:rPr lang="cs-CZ" dirty="0" smtClean="0"/>
              <a:t>domácí </a:t>
            </a:r>
            <a:r>
              <a:rPr lang="cs-CZ" dirty="0" smtClean="0"/>
              <a:t>úkoly</a:t>
            </a:r>
            <a:endParaRPr lang="cs-CZ" dirty="0" smtClean="0"/>
          </a:p>
          <a:p>
            <a:pPr lvl="1"/>
            <a:r>
              <a:rPr lang="cs-CZ" dirty="0" smtClean="0"/>
              <a:t>Velký domácí úkol</a:t>
            </a:r>
          </a:p>
          <a:p>
            <a:pPr lvl="2"/>
            <a:r>
              <a:rPr lang="cs-CZ" dirty="0" smtClean="0">
                <a:hlinkClick r:id="rId2"/>
              </a:rPr>
              <a:t>https</a:t>
            </a:r>
            <a:r>
              <a:rPr lang="cs-CZ" dirty="0">
                <a:hlinkClick r:id="rId2"/>
              </a:rPr>
              <a:t>://www.ksi.mff.cuni.cz/teaching/nswi170-web/#@</a:t>
            </a:r>
            <a:r>
              <a:rPr lang="cs-CZ" dirty="0" smtClean="0">
                <a:hlinkClick r:id="rId2"/>
              </a:rPr>
              <a:t>tab_assignments</a:t>
            </a:r>
            <a:endParaRPr lang="cs-CZ" dirty="0" smtClean="0"/>
          </a:p>
          <a:p>
            <a:pPr lvl="2"/>
            <a:r>
              <a:rPr lang="cs-CZ" dirty="0" smtClean="0"/>
              <a:t>Webové repo: github, bitbucket, gitlab, ...</a:t>
            </a:r>
          </a:p>
          <a:p>
            <a:pPr lvl="3"/>
            <a:r>
              <a:rPr lang="cs-CZ" dirty="0" smtClean="0">
                <a:latin typeface="Consolas" panose="020B0609020204030204" pitchFamily="49" charset="0"/>
              </a:rPr>
              <a:t>gitlab.mff.cuni.cz (faltint)</a:t>
            </a:r>
            <a:endParaRPr lang="cs-CZ" dirty="0" smtClean="0">
              <a:latin typeface="Consolas" panose="020B0609020204030204" pitchFamily="49" charset="0"/>
            </a:endParaRPr>
          </a:p>
          <a:p>
            <a:pPr lvl="2"/>
            <a:endParaRPr lang="cs-CZ" dirty="0" smtClean="0"/>
          </a:p>
          <a:p>
            <a:pPr lvl="1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87262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Příklad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 smtClean="0"/>
              <a:t>opravu</a:t>
            </a:r>
            <a:r>
              <a:rPr lang="en-US" dirty="0" smtClean="0"/>
              <a:t>: </a:t>
            </a:r>
            <a:r>
              <a:rPr lang="cs-CZ" dirty="0" smtClean="0"/>
              <a:t>pojmenování proměnných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f(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a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[],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array_length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for(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cs-CZ" dirty="0" smtClean="0">
                <a:latin typeface="Consolas" panose="020B0609020204030204" pitchFamily="49" charset="0"/>
              </a:rPr>
              <a:t>array_length; ++i)</a:t>
            </a:r>
            <a:r>
              <a:rPr lang="en-US" dirty="0" smtClean="0">
                <a:latin typeface="Consolas" panose="020B0609020204030204" pitchFamily="49" charset="0"/>
              </a:rPr>
              <a:t>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+=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b="1" dirty="0" smtClean="0">
                <a:latin typeface="Consolas" panose="020B0609020204030204" pitchFamily="49" charset="0"/>
              </a:rPr>
              <a:t>  </a:t>
            </a:r>
            <a:r>
              <a:rPr lang="en-US" dirty="0" smtClean="0">
                <a:latin typeface="Consolas" panose="020B0609020204030204" pitchFamily="49" charset="0"/>
              </a:rPr>
              <a:t>}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</a:t>
            </a:r>
            <a:r>
              <a:rPr lang="cs-CZ" dirty="0">
                <a:latin typeface="Consolas" panose="020B0609020204030204" pitchFamily="49" charset="0"/>
              </a:rPr>
              <a:t>return sum;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1079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Příklad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 smtClean="0"/>
              <a:t>opravu</a:t>
            </a:r>
            <a:r>
              <a:rPr lang="en-US" dirty="0" smtClean="0"/>
              <a:t>: </a:t>
            </a:r>
            <a:r>
              <a:rPr lang="cs-CZ" dirty="0" smtClean="0"/>
              <a:t>typy proměnných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f(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[], 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size_t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array_length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for(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size_t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cs-CZ" dirty="0" smtClean="0">
                <a:latin typeface="Consolas" panose="020B0609020204030204" pitchFamily="49" charset="0"/>
              </a:rPr>
              <a:t>array_length; ++i)</a:t>
            </a:r>
            <a:r>
              <a:rPr lang="en-US" dirty="0" smtClean="0">
                <a:latin typeface="Consolas" panose="020B0609020204030204" pitchFamily="49" charset="0"/>
              </a:rPr>
              <a:t>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+=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b="1" dirty="0" smtClean="0">
                <a:latin typeface="Consolas" panose="020B0609020204030204" pitchFamily="49" charset="0"/>
              </a:rPr>
              <a:t>  </a:t>
            </a:r>
            <a:r>
              <a:rPr lang="en-US" dirty="0" smtClean="0">
                <a:latin typeface="Consolas" panose="020B0609020204030204" pitchFamily="49" charset="0"/>
              </a:rPr>
              <a:t>}</a:t>
            </a:r>
            <a:r>
              <a:rPr lang="cs-CZ" b="1" dirty="0" smtClean="0">
                <a:latin typeface="Consolas" panose="020B0609020204030204" pitchFamily="49" charset="0"/>
              </a:rPr>
              <a:t/>
            </a:r>
            <a:br>
              <a:rPr lang="cs-CZ" b="1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return sum;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207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Příklad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 smtClean="0"/>
              <a:t>opravu</a:t>
            </a:r>
            <a:r>
              <a:rPr lang="en-US" dirty="0" smtClean="0"/>
              <a:t>: </a:t>
            </a:r>
            <a:r>
              <a:rPr lang="cs-CZ" dirty="0" smtClean="0"/>
              <a:t>jméno funkce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sum_array</a:t>
            </a:r>
            <a:r>
              <a:rPr lang="en-US" dirty="0" smtClean="0">
                <a:latin typeface="Consolas" panose="020B0609020204030204" pitchFamily="49" charset="0"/>
              </a:rPr>
              <a:t>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[], </a:t>
            </a:r>
            <a:r>
              <a:rPr lang="cs-CZ" dirty="0" smtClean="0">
                <a:latin typeface="Consolas" panose="020B0609020204030204" pitchFamily="49" charset="0"/>
              </a:rPr>
              <a:t>size_t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array_length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for(</a:t>
            </a:r>
            <a:r>
              <a:rPr lang="cs-CZ" dirty="0" smtClean="0">
                <a:latin typeface="Consolas" panose="020B0609020204030204" pitchFamily="49" charset="0"/>
              </a:rPr>
              <a:t>size_t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cs-CZ" dirty="0" smtClean="0">
                <a:latin typeface="Consolas" panose="020B0609020204030204" pitchFamily="49" charset="0"/>
              </a:rPr>
              <a:t>array_length; ++i)</a:t>
            </a:r>
            <a:r>
              <a:rPr lang="en-US" dirty="0" smtClean="0">
                <a:latin typeface="Consolas" panose="020B0609020204030204" pitchFamily="49" charset="0"/>
              </a:rPr>
              <a:t>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+=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b="1" dirty="0" smtClean="0">
                <a:latin typeface="Consolas" panose="020B0609020204030204" pitchFamily="49" charset="0"/>
              </a:rPr>
              <a:t>  </a:t>
            </a:r>
            <a:r>
              <a:rPr lang="en-US" dirty="0" smtClean="0">
                <a:latin typeface="Consolas" panose="020B0609020204030204" pitchFamily="49" charset="0"/>
              </a:rPr>
              <a:t>}</a:t>
            </a:r>
            <a:r>
              <a:rPr lang="cs-CZ" b="1" dirty="0" smtClean="0">
                <a:latin typeface="Consolas" panose="020B0609020204030204" pitchFamily="49" charset="0"/>
              </a:rPr>
              <a:t/>
            </a:r>
            <a:br>
              <a:rPr lang="cs-CZ" b="1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return sum;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8828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Tlačítka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latin typeface="Consolas" panose="020B0609020204030204" pitchFamily="49" charset="0"/>
              </a:rPr>
              <a:t>pinMode(button1_pin, INPUT); </a:t>
            </a:r>
            <a:endParaRPr lang="cs-CZ" dirty="0">
              <a:latin typeface="Consolas" panose="020B0609020204030204" pitchFamily="49" charset="0"/>
            </a:endParaRPr>
          </a:p>
          <a:p>
            <a:pPr lvl="1"/>
            <a:r>
              <a:rPr lang="cs-CZ" dirty="0" smtClean="0"/>
              <a:t>inicializace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value = </a:t>
            </a:r>
            <a:r>
              <a:rPr lang="en-US" dirty="0" err="1" smtClean="0">
                <a:latin typeface="Consolas" panose="020B0609020204030204" pitchFamily="49" charset="0"/>
              </a:rPr>
              <a:t>digitalRead</a:t>
            </a:r>
            <a:r>
              <a:rPr lang="en-US" dirty="0" smtClean="0">
                <a:latin typeface="Consolas" panose="020B0609020204030204" pitchFamily="49" charset="0"/>
              </a:rPr>
              <a:t>(button1_pin); </a:t>
            </a:r>
            <a:endParaRPr lang="cs-CZ" dirty="0" smtClean="0">
              <a:latin typeface="Consolas" panose="020B0609020204030204" pitchFamily="49" charset="0"/>
            </a:endParaRP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if (!value) { ... } </a:t>
            </a:r>
            <a:r>
              <a:rPr lang="en-US" dirty="0" smtClean="0"/>
              <a:t> // </a:t>
            </a:r>
            <a:r>
              <a:rPr lang="cs-CZ" dirty="0" smtClean="0">
                <a:latin typeface="Consolas" panose="020B0609020204030204" pitchFamily="49" charset="0"/>
              </a:rPr>
              <a:t>tlačítko je zmačknuto</a:t>
            </a:r>
          </a:p>
          <a:p>
            <a:r>
              <a:rPr lang="cs-CZ" dirty="0" smtClean="0"/>
              <a:t>Odkazy:</a:t>
            </a:r>
          </a:p>
          <a:p>
            <a:pPr lvl="1"/>
            <a:r>
              <a:rPr lang="cs-CZ" dirty="0" smtClean="0">
                <a:hlinkClick r:id="rId2"/>
              </a:rPr>
              <a:t>https://www.arduino.cc/reference/en/language/functions/digital-io/digitalread/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0508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571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Arduino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Open-source HW SW projekt</a:t>
            </a:r>
          </a:p>
          <a:p>
            <a:r>
              <a:rPr lang="cs-CZ" dirty="0" smtClean="0"/>
              <a:t>Arduino board </a:t>
            </a:r>
            <a:r>
              <a:rPr lang="en-US" dirty="0" smtClean="0"/>
              <a:t>+ expansion board (shield)</a:t>
            </a:r>
          </a:p>
          <a:p>
            <a:r>
              <a:rPr lang="en-US" dirty="0" smtClean="0"/>
              <a:t>Arduino IDE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1543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Arduino HW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96216" y="1430206"/>
            <a:ext cx="4557584" cy="5078023"/>
          </a:xfrm>
        </p:spPr>
        <p:txBody>
          <a:bodyPr>
            <a:normAutofit/>
          </a:bodyPr>
          <a:lstStyle/>
          <a:p>
            <a:r>
              <a:rPr lang="cs-CZ" dirty="0" smtClean="0"/>
              <a:t>(</a:t>
            </a:r>
            <a:r>
              <a:rPr lang="en-US" dirty="0" smtClean="0"/>
              <a:t>1) </a:t>
            </a:r>
            <a:r>
              <a:rPr lang="en-US" dirty="0" err="1" smtClean="0"/>
              <a:t>Konektor</a:t>
            </a:r>
            <a:r>
              <a:rPr lang="en-US" dirty="0" smtClean="0"/>
              <a:t> pro Bluetooth</a:t>
            </a:r>
          </a:p>
          <a:p>
            <a:r>
              <a:rPr lang="en-US" dirty="0" smtClean="0"/>
              <a:t>(2) LED </a:t>
            </a:r>
          </a:p>
          <a:p>
            <a:r>
              <a:rPr lang="en-US" dirty="0" smtClean="0"/>
              <a:t>(3) Reset</a:t>
            </a:r>
          </a:p>
          <a:p>
            <a:r>
              <a:rPr lang="en-US" dirty="0" smtClean="0"/>
              <a:t>(4) </a:t>
            </a:r>
            <a:r>
              <a:rPr lang="en-US" dirty="0" err="1" smtClean="0"/>
              <a:t>Signaliza</a:t>
            </a:r>
            <a:r>
              <a:rPr lang="cs-CZ" dirty="0" smtClean="0"/>
              <a:t>ční LED</a:t>
            </a:r>
          </a:p>
          <a:p>
            <a:r>
              <a:rPr lang="en-US" dirty="0" smtClean="0"/>
              <a:t>(5) </a:t>
            </a:r>
            <a:r>
              <a:rPr lang="cs-CZ" dirty="0" smtClean="0"/>
              <a:t>Piezo-bzučák</a:t>
            </a:r>
          </a:p>
          <a:p>
            <a:r>
              <a:rPr lang="en-US" dirty="0" smtClean="0"/>
              <a:t>(6), (9) </a:t>
            </a:r>
            <a:r>
              <a:rPr lang="cs-CZ" dirty="0" smtClean="0"/>
              <a:t>Propojka</a:t>
            </a:r>
          </a:p>
          <a:p>
            <a:r>
              <a:rPr lang="en-US" dirty="0" smtClean="0"/>
              <a:t>(7) </a:t>
            </a:r>
            <a:r>
              <a:rPr lang="cs-CZ" dirty="0" smtClean="0"/>
              <a:t>Konektor pro IR</a:t>
            </a:r>
            <a:endParaRPr lang="en-US" dirty="0" smtClean="0"/>
          </a:p>
          <a:p>
            <a:r>
              <a:rPr lang="en-US" dirty="0" smtClean="0"/>
              <a:t>(8) </a:t>
            </a:r>
            <a:r>
              <a:rPr lang="cs-CZ" dirty="0" smtClean="0"/>
              <a:t>Potenciometr</a:t>
            </a:r>
          </a:p>
          <a:p>
            <a:r>
              <a:rPr lang="en-US" dirty="0" smtClean="0"/>
              <a:t>(10) </a:t>
            </a:r>
            <a:r>
              <a:rPr lang="en-US" dirty="0" err="1" smtClean="0"/>
              <a:t>Konektor</a:t>
            </a:r>
            <a:r>
              <a:rPr lang="en-US" dirty="0" smtClean="0"/>
              <a:t> pro </a:t>
            </a:r>
            <a:r>
              <a:rPr lang="cs-CZ" dirty="0" smtClean="0"/>
              <a:t>čidla</a:t>
            </a:r>
          </a:p>
          <a:p>
            <a:r>
              <a:rPr lang="cs-CZ" dirty="0" smtClean="0"/>
              <a:t>(11) Vstupní tlačítka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204" y="1430206"/>
            <a:ext cx="4289855" cy="522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11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Kompilace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Rectangle 3"/>
          <p:cNvSpPr>
            <a:spLocks noChangeAspect="1"/>
          </p:cNvSpPr>
          <p:nvPr/>
        </p:nvSpPr>
        <p:spPr>
          <a:xfrm>
            <a:off x="838199" y="1825624"/>
            <a:ext cx="4351339" cy="43513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2800" dirty="0" smtClean="0"/>
              <a:t>Host</a:t>
            </a:r>
            <a:endParaRPr lang="cs-CZ" sz="2800" dirty="0"/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7002461" y="1825624"/>
            <a:ext cx="4351339" cy="4351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2400" dirty="0" smtClean="0"/>
              <a:t>Arduino</a:t>
            </a:r>
            <a:endParaRPr lang="cs-CZ" sz="2400" dirty="0"/>
          </a:p>
        </p:txBody>
      </p:sp>
      <p:sp>
        <p:nvSpPr>
          <p:cNvPr id="6" name="Rectangle 5"/>
          <p:cNvSpPr/>
          <p:nvPr/>
        </p:nvSpPr>
        <p:spPr>
          <a:xfrm>
            <a:off x="1002188" y="2873532"/>
            <a:ext cx="4023360" cy="7688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Sketch *.c</a:t>
            </a:r>
            <a:endParaRPr lang="cs-CZ" sz="2000" dirty="0"/>
          </a:p>
        </p:txBody>
      </p:sp>
      <p:sp>
        <p:nvSpPr>
          <p:cNvPr id="7" name="Rectangle 6"/>
          <p:cNvSpPr/>
          <p:nvPr/>
        </p:nvSpPr>
        <p:spPr>
          <a:xfrm>
            <a:off x="1002188" y="5023722"/>
            <a:ext cx="4023360" cy="7688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binary code</a:t>
            </a:r>
            <a:endParaRPr lang="cs-CZ" sz="2000" dirty="0"/>
          </a:p>
        </p:txBody>
      </p:sp>
      <p:sp>
        <p:nvSpPr>
          <p:cNvPr id="8" name="Rectangle 7"/>
          <p:cNvSpPr/>
          <p:nvPr/>
        </p:nvSpPr>
        <p:spPr>
          <a:xfrm>
            <a:off x="7174388" y="2873532"/>
            <a:ext cx="4023360" cy="7688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Bootloader</a:t>
            </a:r>
            <a:endParaRPr lang="cs-CZ" sz="2000" dirty="0"/>
          </a:p>
        </p:txBody>
      </p:sp>
      <p:sp>
        <p:nvSpPr>
          <p:cNvPr id="9" name="Rectangle 8"/>
          <p:cNvSpPr/>
          <p:nvPr/>
        </p:nvSpPr>
        <p:spPr>
          <a:xfrm>
            <a:off x="7174388" y="5023722"/>
            <a:ext cx="4023360" cy="7688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Flash memory</a:t>
            </a:r>
            <a:endParaRPr lang="cs-CZ" sz="2000" dirty="0"/>
          </a:p>
        </p:txBody>
      </p:sp>
      <p:sp>
        <p:nvSpPr>
          <p:cNvPr id="10" name="Down Arrow 9"/>
          <p:cNvSpPr/>
          <p:nvPr/>
        </p:nvSpPr>
        <p:spPr>
          <a:xfrm>
            <a:off x="2771551" y="3843837"/>
            <a:ext cx="484632" cy="978408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Box 10"/>
          <p:cNvSpPr txBox="1"/>
          <p:nvPr/>
        </p:nvSpPr>
        <p:spPr>
          <a:xfrm>
            <a:off x="3256183" y="3843836"/>
            <a:ext cx="11759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compile</a:t>
            </a:r>
            <a:endParaRPr lang="cs-CZ" sz="2400" dirty="0"/>
          </a:p>
        </p:txBody>
      </p:sp>
      <p:sp>
        <p:nvSpPr>
          <p:cNvPr id="13" name="Down Arrow 12"/>
          <p:cNvSpPr/>
          <p:nvPr/>
        </p:nvSpPr>
        <p:spPr>
          <a:xfrm>
            <a:off x="8943752" y="3843837"/>
            <a:ext cx="484632" cy="978408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TextBox 13"/>
          <p:cNvSpPr txBox="1"/>
          <p:nvPr/>
        </p:nvSpPr>
        <p:spPr>
          <a:xfrm>
            <a:off x="9428384" y="3843836"/>
            <a:ext cx="835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write</a:t>
            </a: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326394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Arduino IDE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948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latin typeface="Consolas" panose="020B0609020204030204" pitchFamily="49" charset="0"/>
              </a:rPr>
              <a:t>void </a:t>
            </a:r>
            <a:r>
              <a:rPr lang="en-US" sz="2000" b="1" dirty="0" smtClean="0">
                <a:latin typeface="Consolas" panose="020B0609020204030204" pitchFamily="49" charset="0"/>
              </a:rPr>
              <a:t>setup()</a:t>
            </a:r>
            <a:r>
              <a:rPr lang="en-US" sz="2000" dirty="0" smtClean="0">
                <a:latin typeface="Consolas" panose="020B0609020204030204" pitchFamily="49" charset="0"/>
              </a:rPr>
              <a:t> {</a:t>
            </a:r>
            <a:br>
              <a:rPr lang="en-US" sz="2000" dirty="0" smtClean="0">
                <a:latin typeface="Consolas" panose="020B0609020204030204" pitchFamily="49" charset="0"/>
              </a:rPr>
            </a:br>
            <a:r>
              <a:rPr lang="en-US" sz="2000" dirty="0" smtClean="0">
                <a:latin typeface="Consolas" panose="020B0609020204030204" pitchFamily="49" charset="0"/>
              </a:rPr>
              <a:t>  // put your setup code here, to run once:</a:t>
            </a:r>
          </a:p>
          <a:p>
            <a:pPr marL="0" indent="0">
              <a:buNone/>
            </a:pPr>
            <a:r>
              <a:rPr lang="en-US" sz="2000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panose="020B0609020204030204" pitchFamily="49" charset="0"/>
              </a:rPr>
              <a:t>void </a:t>
            </a:r>
            <a:r>
              <a:rPr lang="en-US" sz="2000" b="1" dirty="0" smtClean="0">
                <a:latin typeface="Consolas" panose="020B0609020204030204" pitchFamily="49" charset="0"/>
              </a:rPr>
              <a:t>loop()</a:t>
            </a:r>
            <a:r>
              <a:rPr lang="en-US" sz="2000" dirty="0" smtClean="0">
                <a:latin typeface="Consolas" panose="020B0609020204030204" pitchFamily="49" charset="0"/>
              </a:rPr>
              <a:t> {</a:t>
            </a:r>
            <a:r>
              <a:rPr lang="cs-CZ" sz="2000" dirty="0" smtClean="0">
                <a:latin typeface="Consolas" panose="020B0609020204030204" pitchFamily="49" charset="0"/>
              </a:rPr>
              <a:t/>
            </a:r>
            <a:br>
              <a:rPr lang="cs-CZ" sz="2000" dirty="0" smtClean="0">
                <a:latin typeface="Consolas" panose="020B0609020204030204" pitchFamily="49" charset="0"/>
              </a:rPr>
            </a:br>
            <a:r>
              <a:rPr lang="en-US" sz="2000" dirty="0" smtClean="0">
                <a:latin typeface="Consolas" panose="020B0609020204030204" pitchFamily="49" charset="0"/>
              </a:rPr>
              <a:t>  // put your main code here, to run repeatedly:</a:t>
            </a:r>
            <a:r>
              <a:rPr lang="cs-CZ" sz="2000" dirty="0" smtClean="0">
                <a:latin typeface="Consolas" panose="020B0609020204030204" pitchFamily="49" charset="0"/>
              </a:rPr>
              <a:t/>
            </a:r>
            <a:br>
              <a:rPr lang="cs-CZ" sz="2000" dirty="0" smtClean="0">
                <a:latin typeface="Consolas" panose="020B0609020204030204" pitchFamily="49" charset="0"/>
              </a:rPr>
            </a:br>
            <a:r>
              <a:rPr lang="cs-CZ" sz="2000" dirty="0" smtClean="0">
                <a:latin typeface="Consolas" panose="020B0609020204030204" pitchFamily="49" charset="0"/>
              </a:rPr>
              <a:t>  </a:t>
            </a:r>
            <a:r>
              <a:rPr lang="en-US" sz="2000" dirty="0" smtClean="0">
                <a:latin typeface="Consolas" panose="020B0609020204030204" pitchFamily="49" charset="0"/>
              </a:rPr>
              <a:t>// called ~1000/s</a:t>
            </a:r>
            <a:r>
              <a:rPr lang="cs-CZ" sz="2000" dirty="0" smtClean="0">
                <a:latin typeface="Consolas" panose="020B0609020204030204" pitchFamily="49" charset="0"/>
              </a:rPr>
              <a:t/>
            </a:r>
            <a:br>
              <a:rPr lang="cs-CZ" sz="2000" dirty="0" smtClean="0">
                <a:latin typeface="Consolas" panose="020B0609020204030204" pitchFamily="49" charset="0"/>
              </a:rPr>
            </a:br>
            <a:r>
              <a:rPr lang="en-US" sz="2000" dirty="0" smtClean="0">
                <a:latin typeface="Consolas" panose="020B0609020204030204" pitchFamily="49" charset="0"/>
              </a:rPr>
              <a:t>}</a:t>
            </a:r>
            <a:endParaRPr lang="cs-CZ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17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026" name="Picture 2" descr="High Quality Scooby doo mask reveal Blank Meme Templa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0753" y="365125"/>
            <a:ext cx="4465852" cy="5954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51223" y="850216"/>
            <a:ext cx="1952368" cy="181588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b="1" dirty="0">
                <a:latin typeface="Consolas" panose="020B0609020204030204" pitchFamily="49" charset="0"/>
              </a:rPr>
              <a:t>setup()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// </a:t>
            </a:r>
            <a:r>
              <a:rPr lang="en-US" sz="1600" dirty="0" err="1" smtClean="0">
                <a:latin typeface="Consolas" panose="020B0609020204030204" pitchFamily="49" charset="0"/>
              </a:rPr>
              <a:t>init</a:t>
            </a:r>
            <a:r>
              <a:rPr lang="en-US" sz="1600" dirty="0" smtClean="0">
                <a:latin typeface="Consolas" panose="020B0609020204030204" pitchFamily="49" charset="0"/>
              </a:rPr>
              <a:t> code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}</a:t>
            </a:r>
          </a:p>
          <a:p>
            <a:endParaRPr lang="en-US" sz="1600" dirty="0" smtClean="0">
              <a:latin typeface="Consolas" panose="020B0609020204030204" pitchFamily="49" charset="0"/>
            </a:endParaRPr>
          </a:p>
          <a:p>
            <a:r>
              <a:rPr lang="en-US" sz="1600" dirty="0" smtClean="0">
                <a:latin typeface="Consolas" panose="020B0609020204030204" pitchFamily="49" charset="0"/>
              </a:rPr>
              <a:t>void </a:t>
            </a:r>
            <a:r>
              <a:rPr lang="en-US" sz="1600" b="1" dirty="0">
                <a:latin typeface="Consolas" panose="020B0609020204030204" pitchFamily="49" charset="0"/>
              </a:rPr>
              <a:t>loop()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// main code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}</a:t>
            </a:r>
            <a:endParaRPr lang="cs-CZ" sz="1600" dirty="0">
              <a:latin typeface="Consolas" panose="020B06090202040302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1223" y="4036421"/>
            <a:ext cx="1952368" cy="156966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main()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 setup();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 while(true)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   loop();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 }</a:t>
            </a:r>
          </a:p>
          <a:p>
            <a:r>
              <a:rPr lang="en-US" sz="1600" dirty="0" smtClean="0">
                <a:latin typeface="Consolas" panose="020B0609020204030204" pitchFamily="49" charset="0"/>
              </a:rPr>
              <a:t>}</a:t>
            </a:r>
            <a:endParaRPr lang="cs-CZ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232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Ukazatele</a:t>
            </a:r>
            <a:r>
              <a:rPr lang="en-US" dirty="0" smtClean="0"/>
              <a:t> (pointers)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6598"/>
          </a:xfrm>
        </p:spPr>
        <p:txBody>
          <a:bodyPr>
            <a:normAutofit fontScale="70000" lnSpcReduction="20000"/>
          </a:bodyPr>
          <a:lstStyle/>
          <a:p>
            <a:r>
              <a:rPr lang="cs-CZ" dirty="0" smtClean="0"/>
              <a:t>Jde o typ proměnných (podobně jako int, double, pole, ...)</a:t>
            </a:r>
          </a:p>
          <a:p>
            <a:r>
              <a:rPr lang="cs-CZ" dirty="0" smtClean="0">
                <a:latin typeface="Consolas" panose="020B0609020204030204" pitchFamily="49" charset="0"/>
              </a:rPr>
              <a:t>typ </a:t>
            </a:r>
            <a:r>
              <a:rPr lang="en-US" b="1" dirty="0" smtClean="0">
                <a:latin typeface="Consolas" panose="020B0609020204030204" pitchFamily="49" charset="0"/>
              </a:rPr>
              <a:t>*</a:t>
            </a:r>
            <a:r>
              <a:rPr lang="en-US" dirty="0" err="1" smtClean="0">
                <a:latin typeface="Consolas" panose="020B0609020204030204" pitchFamily="49" charset="0"/>
              </a:rPr>
              <a:t>jmeno</a:t>
            </a:r>
            <a:endParaRPr lang="en-US" dirty="0" smtClean="0">
              <a:latin typeface="Consolas" panose="020B0609020204030204" pitchFamily="49" charset="0"/>
            </a:endParaRPr>
          </a:p>
          <a:p>
            <a:pPr lvl="1"/>
            <a:r>
              <a:rPr lang="en-US" dirty="0" smtClean="0"/>
              <a:t>P</a:t>
            </a:r>
            <a:r>
              <a:rPr lang="cs-CZ" dirty="0" smtClean="0"/>
              <a:t>řekladač kontroluje/zná typ, na který se ukazatel odkazuje</a:t>
            </a:r>
            <a:endParaRPr lang="en-US" dirty="0" smtClean="0"/>
          </a:p>
          <a:p>
            <a:r>
              <a:rPr lang="en-US" dirty="0" smtClean="0"/>
              <a:t>P</a:t>
            </a:r>
            <a:r>
              <a:rPr lang="cs-CZ" dirty="0" smtClean="0"/>
              <a:t>říklady:</a:t>
            </a:r>
            <a:endParaRPr lang="en-US" dirty="0" smtClean="0"/>
          </a:p>
          <a:p>
            <a:pPr lvl="1"/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 *p1 = …;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</a:rPr>
              <a:t>// </a:t>
            </a:r>
            <a:r>
              <a:rPr lang="en-US" dirty="0" err="1">
                <a:latin typeface="Consolas" panose="020B0609020204030204" pitchFamily="49" charset="0"/>
              </a:rPr>
              <a:t>ukazatel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cs-CZ" b="1" dirty="0">
                <a:latin typeface="Consolas" panose="020B0609020204030204" pitchFamily="49" charset="0"/>
              </a:rPr>
              <a:t>p1</a:t>
            </a:r>
            <a:r>
              <a:rPr lang="cs-CZ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na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typ</a:t>
            </a:r>
            <a:r>
              <a:rPr lang="cs-CZ" dirty="0">
                <a:latin typeface="Consolas" panose="020B0609020204030204" pitchFamily="49" charset="0"/>
              </a:rPr>
              <a:t> </a:t>
            </a:r>
            <a:r>
              <a:rPr lang="cs-CZ" b="1" dirty="0">
                <a:latin typeface="Consolas" panose="020B0609020204030204" pitchFamily="49" charset="0"/>
              </a:rPr>
              <a:t>int</a:t>
            </a:r>
            <a:r>
              <a:rPr lang="cs-CZ" dirty="0">
                <a:latin typeface="Consolas" panose="020B0609020204030204" pitchFamily="49" charset="0"/>
              </a:rPr>
              <a:t> </a:t>
            </a:r>
            <a:endParaRPr lang="cs-CZ" dirty="0" smtClean="0">
              <a:latin typeface="Consolas" panose="020B0609020204030204" pitchFamily="49" charset="0"/>
            </a:endParaRPr>
          </a:p>
          <a:p>
            <a:pPr lvl="1"/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char *p2 = …;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// </a:t>
            </a:r>
            <a:r>
              <a:rPr lang="en-US" dirty="0" err="1">
                <a:latin typeface="Consolas" panose="020B0609020204030204" pitchFamily="49" charset="0"/>
              </a:rPr>
              <a:t>ukazatel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cs-CZ" b="1" dirty="0">
                <a:latin typeface="Consolas" panose="020B0609020204030204" pitchFamily="49" charset="0"/>
              </a:rPr>
              <a:t>p2</a:t>
            </a:r>
            <a:r>
              <a:rPr lang="cs-CZ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na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typ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cs-CZ" b="1" dirty="0">
                <a:latin typeface="Consolas" panose="020B0609020204030204" pitchFamily="49" charset="0"/>
              </a:rPr>
              <a:t>char</a:t>
            </a:r>
            <a:endParaRPr lang="cs-CZ" dirty="0" smtClean="0">
              <a:latin typeface="Consolas" panose="020B0609020204030204" pitchFamily="49" charset="0"/>
            </a:endParaRPr>
          </a:p>
          <a:p>
            <a:pPr lvl="1"/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 **p3 = …</a:t>
            </a:r>
            <a:r>
              <a:rPr lang="cs-CZ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;</a:t>
            </a:r>
            <a:r>
              <a:rPr lang="cs-CZ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// </a:t>
            </a:r>
            <a:r>
              <a:rPr lang="en-US" dirty="0" err="1">
                <a:latin typeface="Consolas" panose="020B0609020204030204" pitchFamily="49" charset="0"/>
              </a:rPr>
              <a:t>ukazatel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b="1" dirty="0">
                <a:latin typeface="Consolas" panose="020B0609020204030204" pitchFamily="49" charset="0"/>
              </a:rPr>
              <a:t>p3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na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typ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</a:rPr>
              <a:t>ukazatel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</a:rPr>
              <a:t>na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b="1" dirty="0" err="1" smtClean="0">
                <a:latin typeface="Consolas" panose="020B0609020204030204" pitchFamily="49" charset="0"/>
              </a:rPr>
              <a:t>int</a:t>
            </a:r>
            <a:endParaRPr lang="cs-CZ" b="1" dirty="0" smtClean="0">
              <a:latin typeface="Consolas" panose="020B0609020204030204" pitchFamily="49" charset="0"/>
            </a:endParaRPr>
          </a:p>
          <a:p>
            <a:r>
              <a:rPr lang="cs-CZ" dirty="0" smtClean="0"/>
              <a:t>Příklady použití:</a:t>
            </a:r>
          </a:p>
          <a:p>
            <a:pPr lvl="1"/>
            <a:r>
              <a:rPr lang="cs-CZ" dirty="0" smtClean="0"/>
              <a:t>při dynamické alokaci (ne v Arduinu)</a:t>
            </a:r>
          </a:p>
          <a:p>
            <a:pPr lvl="2"/>
            <a:r>
              <a:rPr lang="cs-CZ" dirty="0" smtClean="0"/>
              <a:t>malloc/new vrací ukazatele</a:t>
            </a:r>
            <a:endParaRPr lang="en-US" dirty="0" smtClean="0"/>
          </a:p>
          <a:p>
            <a:pPr lvl="2"/>
            <a:r>
              <a:rPr lang="en-US" dirty="0" smtClean="0"/>
              <a:t>v C++ smart pointers (</a:t>
            </a:r>
            <a:r>
              <a:rPr lang="en-US" dirty="0" err="1" smtClean="0">
                <a:latin typeface="Consolas" panose="020B0609020204030204" pitchFamily="49" charset="0"/>
              </a:rPr>
              <a:t>unique_ptr</a:t>
            </a:r>
            <a:r>
              <a:rPr lang="en-US" dirty="0" smtClean="0">
                <a:latin typeface="Consolas" panose="020B0609020204030204" pitchFamily="49" charset="0"/>
              </a:rPr>
              <a:t>, </a:t>
            </a:r>
            <a:r>
              <a:rPr lang="en-US" dirty="0" err="1" smtClean="0">
                <a:latin typeface="Consolas" panose="020B0609020204030204" pitchFamily="49" charset="0"/>
              </a:rPr>
              <a:t>shared_ptr</a:t>
            </a:r>
            <a:r>
              <a:rPr lang="en-US" dirty="0" smtClean="0"/>
              <a:t>, …)</a:t>
            </a:r>
            <a:endParaRPr lang="cs-CZ" dirty="0" smtClean="0"/>
          </a:p>
          <a:p>
            <a:pPr lvl="1"/>
            <a:r>
              <a:rPr lang="cs-CZ" dirty="0" smtClean="0"/>
              <a:t>práce s poli/řetězci</a:t>
            </a:r>
          </a:p>
          <a:p>
            <a:pPr lvl="2"/>
            <a:r>
              <a:rPr lang="cs-CZ" dirty="0"/>
              <a:t>p</a:t>
            </a:r>
            <a:r>
              <a:rPr lang="en-US" dirty="0" smtClean="0"/>
              <a:t>ole je </a:t>
            </a:r>
            <a:r>
              <a:rPr lang="en-US" dirty="0" err="1" smtClean="0"/>
              <a:t>vla</a:t>
            </a:r>
            <a:r>
              <a:rPr lang="cs-CZ" dirty="0" smtClean="0"/>
              <a:t>stně ukazatel na začátek</a:t>
            </a:r>
            <a:endParaRPr lang="en-US" dirty="0" smtClean="0"/>
          </a:p>
          <a:p>
            <a:pPr lvl="2"/>
            <a:r>
              <a:rPr lang="en-US" dirty="0" smtClean="0"/>
              <a:t>V C++ </a:t>
            </a:r>
            <a:r>
              <a:rPr lang="en-US" dirty="0" err="1" smtClean="0">
                <a:latin typeface="Consolas" panose="020B0609020204030204" pitchFamily="49" charset="0"/>
              </a:rPr>
              <a:t>std</a:t>
            </a:r>
            <a:r>
              <a:rPr lang="en-US" dirty="0" smtClean="0">
                <a:latin typeface="Consolas" panose="020B0609020204030204" pitchFamily="49" charset="0"/>
              </a:rPr>
              <a:t>::vector</a:t>
            </a:r>
            <a:endParaRPr lang="cs-CZ" dirty="0" smtClean="0">
              <a:latin typeface="Consolas" panose="020B0609020204030204" pitchFamily="49" charset="0"/>
            </a:endParaRPr>
          </a:p>
          <a:p>
            <a:pPr lvl="1"/>
            <a:r>
              <a:rPr lang="cs-CZ" dirty="0" smtClean="0"/>
              <a:t>výstupní parameter z funkce</a:t>
            </a:r>
          </a:p>
          <a:p>
            <a:pPr lvl="2"/>
            <a:r>
              <a:rPr lang="cs-CZ" dirty="0"/>
              <a:t>v</a:t>
            </a:r>
            <a:r>
              <a:rPr lang="cs-CZ" dirty="0" smtClean="0"/>
              <a:t> C se všechny parametry předávají hodnotou</a:t>
            </a:r>
            <a:endParaRPr lang="en-US" dirty="0" smtClean="0"/>
          </a:p>
          <a:p>
            <a:pPr lvl="2"/>
            <a:r>
              <a:rPr lang="en-US" dirty="0" smtClean="0"/>
              <a:t>v C++ </a:t>
            </a:r>
            <a:r>
              <a:rPr lang="cs-CZ" dirty="0" smtClean="0"/>
              <a:t>použít reference</a:t>
            </a:r>
          </a:p>
          <a:p>
            <a:pPr lvl="1"/>
            <a:endParaRPr lang="cs-CZ" dirty="0" smtClean="0"/>
          </a:p>
          <a:p>
            <a:pPr lvl="1"/>
            <a:endParaRPr lang="cs-CZ" dirty="0" smtClean="0"/>
          </a:p>
          <a:p>
            <a:endParaRPr lang="cs-CZ" dirty="0">
              <a:latin typeface="Consolas" panose="020B06090202040302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4090086"/>
            <a:ext cx="10515600" cy="22644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cs-CZ" dirty="0">
              <a:latin typeface="Consolas" panose="020B0609020204030204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6290" y="864621"/>
            <a:ext cx="3544093" cy="354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913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Dobré </a:t>
            </a:r>
            <a:r>
              <a:rPr lang="en-US" dirty="0" smtClean="0"/>
              <a:t>p</a:t>
            </a:r>
            <a:r>
              <a:rPr lang="cs-CZ" dirty="0" smtClean="0"/>
              <a:t>rogramátorské </a:t>
            </a:r>
            <a:r>
              <a:rPr lang="en-US" dirty="0" smtClean="0"/>
              <a:t>z</a:t>
            </a:r>
            <a:r>
              <a:rPr lang="cs-CZ" dirty="0" smtClean="0"/>
              <a:t>vyky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Zapnout warnings</a:t>
            </a:r>
            <a:r>
              <a:rPr lang="en-US" dirty="0" smtClean="0"/>
              <a:t> p</a:t>
            </a:r>
            <a:r>
              <a:rPr lang="cs-CZ" dirty="0" smtClean="0"/>
              <a:t>řekladače</a:t>
            </a:r>
            <a:endParaRPr lang="en-US" dirty="0" smtClean="0"/>
          </a:p>
          <a:p>
            <a:r>
              <a:rPr lang="cs-CZ" dirty="0" smtClean="0"/>
              <a:t>Nepoužívat copy&amp;paste</a:t>
            </a:r>
          </a:p>
          <a:p>
            <a:pPr lvl="1"/>
            <a:r>
              <a:rPr lang="cs-CZ" dirty="0" smtClean="0"/>
              <a:t>Funkce, pole, ...</a:t>
            </a:r>
          </a:p>
          <a:p>
            <a:r>
              <a:rPr lang="cs-CZ" dirty="0" smtClean="0"/>
              <a:t>Používat konstanty</a:t>
            </a:r>
          </a:p>
          <a:p>
            <a:pPr lvl="1"/>
            <a:r>
              <a:rPr lang="cs-CZ" dirty="0">
                <a:latin typeface="Consolas" panose="020B0609020204030204" pitchFamily="49" charset="0"/>
              </a:rPr>
              <a:t>#include </a:t>
            </a:r>
            <a:r>
              <a:rPr lang="en-US" dirty="0">
                <a:latin typeface="Consolas" panose="020B0609020204030204" pitchFamily="49" charset="0"/>
              </a:rPr>
              <a:t>“</a:t>
            </a:r>
            <a:r>
              <a:rPr lang="cs-CZ" dirty="0">
                <a:latin typeface="Consolas" panose="020B0609020204030204" pitchFamily="49" charset="0"/>
              </a:rPr>
              <a:t>funshield.h</a:t>
            </a:r>
            <a:r>
              <a:rPr lang="en-US" dirty="0" smtClean="0">
                <a:latin typeface="Consolas" panose="020B0609020204030204" pitchFamily="49" charset="0"/>
              </a:rPr>
              <a:t>”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8111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Úkoly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cs-CZ" dirty="0" smtClean="0"/>
              <a:t>Inicializovat LEDky</a:t>
            </a:r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pinMode(pin, OUTPUT</a:t>
            </a:r>
            <a:r>
              <a:rPr lang="en-US" dirty="0" smtClean="0">
                <a:latin typeface="Consolas" panose="020B0609020204030204" pitchFamily="49" charset="0"/>
              </a:rPr>
              <a:t>/INPUT)</a:t>
            </a:r>
            <a:endParaRPr lang="cs-CZ" dirty="0" smtClean="0"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Blikat vybranou LEDkou</a:t>
            </a:r>
            <a:endParaRPr lang="en-US" dirty="0" smtClean="0"/>
          </a:p>
          <a:p>
            <a:pPr lvl="1"/>
            <a:r>
              <a:rPr lang="en-US" dirty="0" err="1" smtClean="0">
                <a:latin typeface="Consolas" panose="020B0609020204030204" pitchFamily="49" charset="0"/>
              </a:rPr>
              <a:t>digitalWrite</a:t>
            </a:r>
            <a:r>
              <a:rPr lang="en-US" dirty="0" smtClean="0">
                <a:latin typeface="Consolas" panose="020B0609020204030204" pitchFamily="49" charset="0"/>
              </a:rPr>
              <a:t>(pin, HIGH/LOW)</a:t>
            </a: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delay(</a:t>
            </a:r>
            <a:r>
              <a:rPr lang="en-US" dirty="0" err="1" smtClean="0">
                <a:latin typeface="Consolas" panose="020B0609020204030204" pitchFamily="49" charset="0"/>
              </a:rPr>
              <a:t>ms</a:t>
            </a:r>
            <a:r>
              <a:rPr lang="en-US" dirty="0" smtClean="0">
                <a:latin typeface="Consolas" panose="020B0609020204030204" pitchFamily="49" charset="0"/>
              </a:rPr>
              <a:t>)</a:t>
            </a:r>
            <a:endParaRPr lang="cs-CZ" dirty="0" smtClean="0"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cs-CZ" dirty="0"/>
              <a:t>Blikat všemi </a:t>
            </a:r>
            <a:r>
              <a:rPr lang="cs-CZ" dirty="0" smtClean="0"/>
              <a:t>ledkami najednou</a:t>
            </a:r>
          </a:p>
          <a:p>
            <a:pPr lvl="1"/>
            <a:r>
              <a:rPr lang="cs-CZ" dirty="0" smtClean="0"/>
              <a:t>ne C&amp;P (co kdyby LEDek bylo 1M)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Blikat bez delay</a:t>
            </a:r>
            <a:endParaRPr lang="en-US" dirty="0" smtClean="0"/>
          </a:p>
          <a:p>
            <a:pPr lvl="1"/>
            <a:r>
              <a:rPr lang="en-US" dirty="0" err="1" smtClean="0">
                <a:latin typeface="Consolas" panose="020B0609020204030204" pitchFamily="49" charset="0"/>
              </a:rPr>
              <a:t>millis</a:t>
            </a:r>
            <a:r>
              <a:rPr lang="en-US" dirty="0" smtClean="0">
                <a:latin typeface="Consolas" panose="020B0609020204030204" pitchFamily="49" charset="0"/>
              </a:rPr>
              <a:t>(</a:t>
            </a:r>
            <a:r>
              <a:rPr lang="en-US" dirty="0" err="1" smtClean="0">
                <a:latin typeface="Consolas" panose="020B0609020204030204" pitchFamily="49" charset="0"/>
              </a:rPr>
              <a:t>ms</a:t>
            </a:r>
            <a:r>
              <a:rPr lang="en-US" dirty="0" smtClean="0">
                <a:latin typeface="Consolas" panose="020B0609020204030204" pitchFamily="49" charset="0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</a:t>
            </a:r>
            <a:r>
              <a:rPr lang="cs-CZ" dirty="0" smtClean="0"/>
              <a:t>ad délky</a:t>
            </a:r>
            <a:r>
              <a:rPr lang="en-US" dirty="0" smtClean="0"/>
              <a:t> 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Had </a:t>
            </a:r>
            <a:r>
              <a:rPr lang="en-US" dirty="0" err="1" smtClean="0"/>
              <a:t>libovoln</a:t>
            </a:r>
            <a:r>
              <a:rPr lang="cs-CZ" dirty="0" smtClean="0"/>
              <a:t>é délky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642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Odkazy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hlinkClick r:id="rId2"/>
              </a:rPr>
              <a:t>https://www.ksi.mff.cuni.cz/teaching/nswi170-web/#@tab_links</a:t>
            </a:r>
            <a:endParaRPr lang="cs-CZ" dirty="0" smtClean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68000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</a:t>
            </a:r>
            <a:r>
              <a:rPr lang="en-US" dirty="0" smtClean="0"/>
              <a:t>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21709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/>
          <a:lstStyle/>
          <a:p>
            <a:r>
              <a:rPr lang="cs-CZ" dirty="0" smtClean="0"/>
              <a:t>Komunikace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2746"/>
            <a:ext cx="10515600" cy="4904217"/>
          </a:xfrm>
        </p:spPr>
        <p:txBody>
          <a:bodyPr>
            <a:normAutofit/>
          </a:bodyPr>
          <a:lstStyle/>
          <a:p>
            <a:r>
              <a:rPr lang="en-US" dirty="0" smtClean="0"/>
              <a:t>Bu</a:t>
            </a:r>
            <a:r>
              <a:rPr lang="cs-CZ" dirty="0" smtClean="0"/>
              <a:t>ďte proaktivní</a:t>
            </a:r>
            <a:endParaRPr lang="en-US" dirty="0" smtClean="0"/>
          </a:p>
          <a:p>
            <a:r>
              <a:rPr lang="cs-CZ" dirty="0" smtClean="0"/>
              <a:t>Web</a:t>
            </a:r>
          </a:p>
          <a:p>
            <a:pPr lvl="1"/>
            <a:r>
              <a:rPr lang="cs-CZ" dirty="0">
                <a:hlinkClick r:id="rId2"/>
              </a:rPr>
              <a:t>https://</a:t>
            </a:r>
            <a:r>
              <a:rPr lang="cs-CZ" dirty="0" smtClean="0">
                <a:hlinkClick r:id="rId2"/>
              </a:rPr>
              <a:t>fan1x.github.io/computer_systems.html</a:t>
            </a:r>
            <a:endParaRPr lang="cs-CZ" dirty="0" smtClean="0"/>
          </a:p>
          <a:p>
            <a:pPr lvl="1"/>
            <a:r>
              <a:rPr lang="cs-CZ" dirty="0">
                <a:hlinkClick r:id="rId3"/>
              </a:rPr>
              <a:t>https://www.ksi.mff.cuni.cz/teaching/nswi170-web</a:t>
            </a:r>
            <a:r>
              <a:rPr lang="cs-CZ" dirty="0" smtClean="0">
                <a:hlinkClick r:id="rId3"/>
              </a:rPr>
              <a:t>/</a:t>
            </a:r>
            <a:endParaRPr lang="cs-CZ" dirty="0"/>
          </a:p>
          <a:p>
            <a:r>
              <a:rPr lang="cs-CZ" dirty="0" smtClean="0"/>
              <a:t>Mattermost</a:t>
            </a:r>
          </a:p>
          <a:p>
            <a:r>
              <a:rPr lang="cs-CZ" dirty="0" smtClean="0"/>
              <a:t>Mail</a:t>
            </a:r>
          </a:p>
          <a:p>
            <a:r>
              <a:rPr lang="cs-CZ" dirty="0" smtClean="0"/>
              <a:t>Zoom </a:t>
            </a:r>
            <a:r>
              <a:rPr lang="cs-CZ" dirty="0" smtClean="0">
                <a:sym typeface="Wingdings" panose="05000000000000000000" pitchFamily="2" charset="2"/>
              </a:rPr>
              <a:t></a:t>
            </a:r>
            <a:endParaRPr lang="cs-CZ" dirty="0" smtClean="0"/>
          </a:p>
          <a:p>
            <a:endParaRPr lang="cs-CZ" dirty="0" smtClean="0"/>
          </a:p>
        </p:txBody>
      </p:sp>
    </p:spTree>
    <p:extLst>
      <p:ext uri="{BB962C8B-B14F-4D97-AF65-F5344CB8AC3E}">
        <p14:creationId xmlns:p14="http://schemas.microsoft.com/office/powerpoint/2010/main" val="279438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/>
          <a:lstStyle/>
          <a:p>
            <a:r>
              <a:rPr lang="cs-CZ" dirty="0" smtClean="0"/>
              <a:t>Průběh cvičení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2746"/>
            <a:ext cx="10515600" cy="4904217"/>
          </a:xfrm>
        </p:spPr>
        <p:txBody>
          <a:bodyPr>
            <a:normAutofit fontScale="92500" lnSpcReduction="20000"/>
          </a:bodyPr>
          <a:lstStyle/>
          <a:p>
            <a:r>
              <a:rPr lang="cs-CZ" dirty="0"/>
              <a:t>Účel předmětu NSWI170 – Počítačové systémy</a:t>
            </a:r>
          </a:p>
          <a:p>
            <a:pPr lvl="1"/>
            <a:r>
              <a:rPr lang="cs-CZ" dirty="0"/>
              <a:t>Vysvětlit, co informatik potřebuje vědět o hardware a systémovém software</a:t>
            </a:r>
          </a:p>
          <a:p>
            <a:pPr lvl="1"/>
            <a:r>
              <a:rPr lang="cs-CZ" dirty="0"/>
              <a:t>Seznámit se s jazykem, který je pravým opakem Pythonu</a:t>
            </a:r>
          </a:p>
          <a:p>
            <a:pPr lvl="1"/>
            <a:r>
              <a:rPr lang="cs-CZ" dirty="0"/>
              <a:t>Vyzkoušet si programování v těsném kontaktu s hardware</a:t>
            </a:r>
          </a:p>
          <a:p>
            <a:r>
              <a:rPr lang="cs-CZ" dirty="0"/>
              <a:t>Obsah přednášky (</a:t>
            </a:r>
            <a:r>
              <a:rPr lang="en-US" dirty="0"/>
              <a:t>Jakub </a:t>
            </a:r>
            <a:r>
              <a:rPr lang="en-US" dirty="0" err="1"/>
              <a:t>Yaghob</a:t>
            </a:r>
            <a:r>
              <a:rPr lang="cs-CZ" dirty="0"/>
              <a:t> nebo Lubomír Bulej</a:t>
            </a:r>
            <a:r>
              <a:rPr lang="en-US" dirty="0"/>
              <a:t>)</a:t>
            </a:r>
            <a:endParaRPr lang="cs-CZ" dirty="0"/>
          </a:p>
          <a:p>
            <a:pPr lvl="1"/>
            <a:r>
              <a:rPr lang="cs-CZ" dirty="0"/>
              <a:t>1..2 – základy jazyka C</a:t>
            </a:r>
          </a:p>
          <a:p>
            <a:pPr lvl="1"/>
            <a:r>
              <a:rPr lang="cs-CZ" dirty="0"/>
              <a:t>3..14 – operační systémy, překladače, ...</a:t>
            </a:r>
          </a:p>
          <a:p>
            <a:r>
              <a:rPr lang="cs-CZ" dirty="0"/>
              <a:t>Obsah cvičení</a:t>
            </a:r>
          </a:p>
          <a:p>
            <a:pPr lvl="1"/>
            <a:r>
              <a:rPr lang="cs-CZ" dirty="0"/>
              <a:t>Předmět je sice 2/2, ale cvičení je pouze jednou za 14 dní</a:t>
            </a:r>
          </a:p>
          <a:p>
            <a:pPr lvl="2"/>
            <a:r>
              <a:rPr lang="cs-CZ" dirty="0"/>
              <a:t>Druhou dvouhodinu strávíte u domácích úkolů (a vaši učitelé při jejich kontrole)</a:t>
            </a:r>
          </a:p>
          <a:p>
            <a:pPr lvl="1"/>
            <a:r>
              <a:rPr lang="cs-CZ" dirty="0"/>
              <a:t>1 – první kroky v </a:t>
            </a:r>
            <a:r>
              <a:rPr lang="cs-CZ" dirty="0" smtClean="0"/>
              <a:t>C</a:t>
            </a:r>
            <a:r>
              <a:rPr lang="en-US" dirty="0" smtClean="0"/>
              <a:t>++</a:t>
            </a:r>
            <a:endParaRPr lang="cs-CZ" dirty="0"/>
          </a:p>
          <a:p>
            <a:pPr lvl="1"/>
            <a:r>
              <a:rPr lang="cs-CZ" dirty="0"/>
              <a:t>2..6 – programování pro Arduino</a:t>
            </a:r>
          </a:p>
          <a:p>
            <a:r>
              <a:rPr lang="cs-CZ" dirty="0"/>
              <a:t>Od třetího týdne přednáška se cvičením nesouvisí</a:t>
            </a:r>
          </a:p>
          <a:p>
            <a:pPr lvl="1"/>
            <a:r>
              <a:rPr lang="cs-CZ" dirty="0"/>
              <a:t>Ani zápočet se zkouškou</a:t>
            </a:r>
            <a:endParaRPr lang="en-US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011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199"/>
          </a:xfrm>
        </p:spPr>
        <p:txBody>
          <a:bodyPr>
            <a:normAutofit fontScale="90000"/>
          </a:bodyPr>
          <a:lstStyle/>
          <a:p>
            <a:r>
              <a:rPr lang="cs-CZ" dirty="0" smtClean="0"/>
              <a:t>Zápočet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/>
          </a:bodyPr>
          <a:lstStyle/>
          <a:p>
            <a:r>
              <a:rPr lang="en-US" dirty="0" smtClean="0"/>
              <a:t>P</a:t>
            </a:r>
            <a:r>
              <a:rPr lang="cs-CZ" dirty="0" smtClean="0"/>
              <a:t>řed druhým cvičením (</a:t>
            </a:r>
            <a:r>
              <a:rPr lang="en-US" dirty="0" smtClean="0"/>
              <a:t>22</a:t>
            </a:r>
            <a:r>
              <a:rPr lang="cs-CZ" dirty="0" smtClean="0"/>
              <a:t>.3.) si zajistěte prostředí k práci</a:t>
            </a:r>
          </a:p>
          <a:p>
            <a:pPr lvl="1"/>
            <a:r>
              <a:rPr lang="cs-CZ" dirty="0" smtClean="0">
                <a:solidFill>
                  <a:srgbClr val="FF0000"/>
                </a:solidFill>
              </a:rPr>
              <a:t>Arduino (v knihovně nebo koupit on-line)</a:t>
            </a:r>
          </a:p>
          <a:p>
            <a:pPr lvl="1"/>
            <a:r>
              <a:rPr lang="cs-CZ" dirty="0" smtClean="0"/>
              <a:t>Nainstalujte si na vašem počítači </a:t>
            </a:r>
            <a:r>
              <a:rPr lang="cs-CZ" dirty="0" smtClean="0">
                <a:solidFill>
                  <a:srgbClr val="FF0000"/>
                </a:solidFill>
              </a:rPr>
              <a:t>Arduino IDE </a:t>
            </a:r>
            <a:r>
              <a:rPr lang="cs-CZ" dirty="0" smtClean="0"/>
              <a:t>(pro řešení domácích úkolů)</a:t>
            </a:r>
          </a:p>
          <a:p>
            <a:r>
              <a:rPr lang="cs-CZ" dirty="0" smtClean="0"/>
              <a:t>Na cvičení budou zadávány úlohy</a:t>
            </a:r>
          </a:p>
          <a:p>
            <a:pPr lvl="1"/>
            <a:r>
              <a:rPr lang="cs-CZ" dirty="0" smtClean="0"/>
              <a:t>Odevzdání do ReCodexu</a:t>
            </a:r>
          </a:p>
          <a:p>
            <a:pPr lvl="1"/>
            <a:r>
              <a:rPr lang="cs-CZ" dirty="0" smtClean="0">
                <a:solidFill>
                  <a:srgbClr val="FF0000"/>
                </a:solidFill>
              </a:rPr>
              <a:t>1 týden na řešení</a:t>
            </a:r>
          </a:p>
          <a:p>
            <a:pPr lvl="1"/>
            <a:r>
              <a:rPr lang="cs-CZ" dirty="0" smtClean="0"/>
              <a:t>Arduinovské úlohy na sebe navazují, řešení tedy budete sami potřebovat</a:t>
            </a:r>
          </a:p>
          <a:p>
            <a:r>
              <a:rPr lang="cs-CZ" dirty="0" smtClean="0"/>
              <a:t>Na šestém cvičení bude zadána hlavní domácí úloha</a:t>
            </a:r>
            <a:endParaRPr lang="cs-CZ" dirty="0"/>
          </a:p>
          <a:p>
            <a:endParaRPr lang="cs-CZ" dirty="0" smtClean="0"/>
          </a:p>
        </p:txBody>
      </p:sp>
    </p:spTree>
    <p:extLst>
      <p:ext uri="{BB962C8B-B14F-4D97-AF65-F5344CB8AC3E}">
        <p14:creationId xmlns:p14="http://schemas.microsoft.com/office/powerpoint/2010/main" val="181884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IDE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92500" lnSpcReduction="10000"/>
          </a:bodyPr>
          <a:lstStyle/>
          <a:p>
            <a:r>
              <a:rPr lang="cs-CZ" dirty="0" smtClean="0"/>
              <a:t>V čem tedy budete programovat?</a:t>
            </a:r>
          </a:p>
          <a:p>
            <a:pPr lvl="1"/>
            <a:r>
              <a:rPr lang="cs-CZ" dirty="0" smtClean="0"/>
              <a:t>Technicky to bude C++</a:t>
            </a:r>
          </a:p>
          <a:p>
            <a:pPr lvl="2"/>
            <a:r>
              <a:rPr lang="cs-CZ" dirty="0" smtClean="0"/>
              <a:t>C++ je (téměř) nadmnožina C</a:t>
            </a:r>
          </a:p>
          <a:p>
            <a:pPr lvl="3"/>
            <a:r>
              <a:rPr lang="cs-CZ" dirty="0" smtClean="0"/>
              <a:t>U některých C-konstrukcí má C++ o něco přísnější pravidla, tím včas odhalíte některé chyby</a:t>
            </a:r>
          </a:p>
          <a:p>
            <a:pPr lvl="2"/>
            <a:r>
              <a:rPr lang="cs-CZ" dirty="0" smtClean="0"/>
              <a:t>Půjčíme si z C++ několik drobností usnadňujících život</a:t>
            </a:r>
          </a:p>
          <a:p>
            <a:pPr lvl="3"/>
            <a:r>
              <a:rPr lang="cs-CZ" dirty="0" smtClean="0"/>
              <a:t>Parametry předávané odkazem, prázdné závorky v deklaraci funkce bez parametrů, ...</a:t>
            </a:r>
          </a:p>
          <a:p>
            <a:pPr lvl="2"/>
            <a:r>
              <a:rPr lang="en-US" dirty="0" err="1" smtClean="0"/>
              <a:t>Slo</a:t>
            </a:r>
            <a:r>
              <a:rPr lang="cs-CZ" dirty="0" smtClean="0"/>
              <a:t>žitější vlastnosti C++ nejsou v nízkoúrovňovém prostředí příliš užitečné </a:t>
            </a:r>
          </a:p>
          <a:p>
            <a:pPr lvl="3"/>
            <a:r>
              <a:rPr lang="cs-CZ" dirty="0" smtClean="0"/>
              <a:t>Často ani nejsou dostupné kvůli omezené kapacitě hardware</a:t>
            </a:r>
          </a:p>
          <a:p>
            <a:r>
              <a:rPr lang="cs-CZ" dirty="0" smtClean="0"/>
              <a:t>Kde?</a:t>
            </a:r>
          </a:p>
          <a:p>
            <a:pPr lvl="1"/>
            <a:r>
              <a:rPr lang="cs-CZ" dirty="0" smtClean="0"/>
              <a:t>1. cvičení: </a:t>
            </a:r>
            <a:r>
              <a:rPr lang="cs-CZ" dirty="0" smtClean="0">
                <a:hlinkClick r:id="rId2"/>
              </a:rPr>
              <a:t>coliru.stacked-crooked.com</a:t>
            </a:r>
            <a:endParaRPr lang="cs-CZ" dirty="0" smtClean="0"/>
          </a:p>
          <a:p>
            <a:pPr lvl="2"/>
            <a:r>
              <a:rPr lang="cs-CZ" dirty="0" smtClean="0"/>
              <a:t>Webový editor schopný zkompilovat a spustit jednoduchý program v C++</a:t>
            </a:r>
          </a:p>
          <a:p>
            <a:pPr lvl="2"/>
            <a:r>
              <a:rPr lang="cs-CZ" dirty="0" smtClean="0"/>
              <a:t>Kdo to umí, může používat jakýkoliv jiný editor a překladač C++</a:t>
            </a:r>
          </a:p>
          <a:p>
            <a:pPr lvl="1"/>
            <a:r>
              <a:rPr lang="cs-CZ" dirty="0" smtClean="0"/>
              <a:t>Zbytek cvičení: Arduino IDE - </a:t>
            </a:r>
            <a:r>
              <a:rPr lang="en-US" dirty="0" smtClean="0">
                <a:hlinkClick r:id="rId3"/>
              </a:rPr>
              <a:t>www.arduino.cc/en/main/software</a:t>
            </a:r>
            <a:endParaRPr lang="cs-CZ" dirty="0" smtClean="0"/>
          </a:p>
          <a:p>
            <a:pPr lvl="2"/>
            <a:r>
              <a:rPr lang="cs-CZ" dirty="0" smtClean="0"/>
              <a:t>Aplikace pro Windows/Linux/MacOS</a:t>
            </a:r>
          </a:p>
          <a:p>
            <a:pPr lvl="2"/>
            <a:r>
              <a:rPr lang="cs-CZ" dirty="0" smtClean="0"/>
              <a:t>Editor, překladač, dálkový (USB) ovladač Arduina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26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Čas na hraní </a:t>
            </a:r>
            <a:r>
              <a:rPr lang="cs-CZ" smtClean="0">
                <a:sym typeface="Wingdings" panose="05000000000000000000" pitchFamily="2" charset="2"/>
              </a:rPr>
              <a:t>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032737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en-US" dirty="0" smtClean="0"/>
              <a:t>Hello World 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#include &lt;</a:t>
            </a:r>
            <a:r>
              <a:rPr lang="cs-CZ" dirty="0" smtClean="0">
                <a:latin typeface="Consolas" panose="020B0609020204030204" pitchFamily="49" charset="0"/>
              </a:rPr>
              <a:t>c</a:t>
            </a:r>
            <a:r>
              <a:rPr lang="en-US" dirty="0" err="1" smtClean="0">
                <a:latin typeface="Consolas" panose="020B0609020204030204" pitchFamily="49" charset="0"/>
              </a:rPr>
              <a:t>stdio</a:t>
            </a:r>
            <a:r>
              <a:rPr lang="en-US" dirty="0" smtClean="0">
                <a:latin typeface="Consolas" panose="020B0609020204030204" pitchFamily="49" charset="0"/>
              </a:rPr>
              <a:t>&gt;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main()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latin typeface="Consolas" panose="020B0609020204030204" pitchFamily="49" charset="0"/>
              </a:rPr>
              <a:t>printf</a:t>
            </a:r>
            <a:r>
              <a:rPr lang="en-US" dirty="0" smtClean="0">
                <a:latin typeface="Consolas" panose="020B0609020204030204" pitchFamily="49" charset="0"/>
              </a:rPr>
              <a:t>("Hello World :)\n");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003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Ukazatele (pointers</a:t>
            </a:r>
            <a:r>
              <a:rPr lang="cs-CZ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cs-CZ" dirty="0" smtClean="0"/>
              <a:t>Speciální operátor </a:t>
            </a:r>
            <a:r>
              <a:rPr lang="cs-CZ" b="1" dirty="0" smtClean="0"/>
              <a:t>&amp;</a:t>
            </a:r>
            <a:r>
              <a:rPr lang="cs-CZ" dirty="0" smtClean="0"/>
              <a:t> vrací adresu proměnné</a:t>
            </a:r>
          </a:p>
          <a:p>
            <a:pPr lvl="1"/>
            <a:r>
              <a:rPr lang="cs-CZ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int x 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= 3; </a:t>
            </a:r>
            <a:r>
              <a:rPr lang="en-US" dirty="0" smtClean="0">
                <a:solidFill>
                  <a:schemeClr val="accent1"/>
                </a:solidFill>
              </a:rPr>
              <a:t/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 *</a:t>
            </a: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px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 = &amp;x; </a:t>
            </a:r>
            <a:endParaRPr lang="cs-CZ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2"/>
            <a:r>
              <a:rPr lang="en-US" dirty="0" err="1" smtClean="0">
                <a:latin typeface="Consolas" panose="020B0609020204030204" pitchFamily="49" charset="0"/>
              </a:rPr>
              <a:t>p_x</a:t>
            </a:r>
            <a:r>
              <a:rPr lang="en-US" dirty="0" smtClean="0"/>
              <a:t> </a:t>
            </a:r>
            <a:r>
              <a:rPr lang="en-US" dirty="0" err="1" smtClean="0"/>
              <a:t>nyn</a:t>
            </a:r>
            <a:r>
              <a:rPr lang="cs-CZ" dirty="0" smtClean="0"/>
              <a:t>í obsahuje adresu proměnné x</a:t>
            </a:r>
          </a:p>
          <a:p>
            <a:pPr lvl="2"/>
            <a:r>
              <a:rPr lang="cs-CZ" dirty="0" smtClean="0"/>
              <a:t>jinak řečeno: </a:t>
            </a:r>
            <a:r>
              <a:rPr lang="cs-CZ" dirty="0" smtClean="0">
                <a:latin typeface="Consolas" panose="020B0609020204030204" pitchFamily="49" charset="0"/>
              </a:rPr>
              <a:t>p_x </a:t>
            </a:r>
            <a:r>
              <a:rPr lang="cs-CZ" dirty="0" smtClean="0"/>
              <a:t>„ukazuje“ na proměnnou x</a:t>
            </a:r>
          </a:p>
          <a:p>
            <a:pPr lvl="1"/>
            <a:r>
              <a:rPr lang="cs-CZ" dirty="0" smtClean="0">
                <a:solidFill>
                  <a:srgbClr val="FF0000"/>
                </a:solidFill>
              </a:rPr>
              <a:t>Pozor</a:t>
            </a:r>
            <a:r>
              <a:rPr lang="cs-CZ" dirty="0" smtClean="0"/>
              <a:t> v C++ má &amp; i jinou funkci – reference</a:t>
            </a:r>
          </a:p>
          <a:p>
            <a:r>
              <a:rPr lang="cs-CZ" dirty="0"/>
              <a:t>S</a:t>
            </a:r>
            <a:r>
              <a:rPr lang="en-US" dirty="0" err="1"/>
              <a:t>peci</a:t>
            </a:r>
            <a:r>
              <a:rPr lang="cs-CZ" dirty="0"/>
              <a:t>ální hodnota </a:t>
            </a:r>
            <a:r>
              <a:rPr lang="cs-CZ" dirty="0">
                <a:latin typeface="Consolas" panose="020B0609020204030204" pitchFamily="49" charset="0"/>
              </a:rPr>
              <a:t>nullptr</a:t>
            </a:r>
            <a:r>
              <a:rPr lang="cs-CZ" dirty="0"/>
              <a:t>, když „neukazuji na nic“</a:t>
            </a:r>
          </a:p>
          <a:p>
            <a:pPr lvl="1"/>
            <a:r>
              <a:rPr lang="cs-CZ" dirty="0">
                <a:solidFill>
                  <a:schemeClr val="accent1"/>
                </a:solidFill>
                <a:latin typeface="Consolas" panose="020B0609020204030204" pitchFamily="49" charset="0"/>
              </a:rPr>
              <a:t>int *</a:t>
            </a:r>
            <a:r>
              <a:rPr lang="cs-CZ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px </a:t>
            </a:r>
            <a:r>
              <a:rPr lang="cs-CZ" dirty="0">
                <a:solidFill>
                  <a:schemeClr val="accent1"/>
                </a:solidFill>
                <a:latin typeface="Consolas" panose="020B0609020204030204" pitchFamily="49" charset="0"/>
              </a:rPr>
              <a:t>= nullptr</a:t>
            </a:r>
            <a:r>
              <a:rPr lang="cs-CZ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;</a:t>
            </a:r>
            <a:endParaRPr lang="cs-CZ" dirty="0" smtClean="0">
              <a:solidFill>
                <a:schemeClr val="accent1"/>
              </a:solidFill>
            </a:endParaRPr>
          </a:p>
          <a:p>
            <a:r>
              <a:rPr lang="cs-CZ" dirty="0" smtClean="0"/>
              <a:t>Operátor *</a:t>
            </a:r>
          </a:p>
          <a:p>
            <a:pPr lvl="1"/>
            <a:r>
              <a:rPr lang="cs-CZ" dirty="0" smtClean="0"/>
              <a:t>Přistup na hodnotu uloženou na adrese, která je v pointeru</a:t>
            </a:r>
          </a:p>
          <a:p>
            <a:pPr lvl="1"/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 x = 3; </a:t>
            </a:r>
            <a:b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 *</a:t>
            </a: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px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= </a:t>
            </a:r>
            <a:b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cs-CZ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Serial.print(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*</a:t>
            </a:r>
            <a:r>
              <a:rPr lang="cs-CZ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px)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;</a:t>
            </a:r>
            <a:endParaRPr lang="cs-CZ" dirty="0" smtClean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1"/>
            <a:endParaRPr lang="cs-CZ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cs-CZ" dirty="0" smtClean="0"/>
          </a:p>
          <a:p>
            <a:endParaRPr lang="cs-CZ" dirty="0" smtClean="0"/>
          </a:p>
          <a:p>
            <a:pPr lvl="1"/>
            <a:endParaRPr lang="cs-CZ" dirty="0" smtClean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5037598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Tajemná funkce 1</a:t>
            </a:r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#include &lt;cstdio&gt;</a:t>
            </a: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int fn1(int array[], int length) 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res = 0;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for(int i = 0; i &lt; length; ++i) 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    res += array[i];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return res;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int main()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array[] = {1, 2, 3, 4, 5, 6, 7, 8, 9, 10};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res = fn1(array, 9);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printf("Result: %d", res);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63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en-US" dirty="0" err="1" smtClean="0"/>
              <a:t>Tajemn</a:t>
            </a:r>
            <a:r>
              <a:rPr lang="cs-CZ" dirty="0"/>
              <a:t>á</a:t>
            </a:r>
            <a:r>
              <a:rPr lang="cs-CZ" dirty="0" smtClean="0"/>
              <a:t> funkce 2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int fn2(int array[], int length, int number) 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i = 0;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while(i &lt; length &amp;&amp; array[i] != number) 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    ++i;    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return i;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int main()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array[] = {1, 2, 3, 4, 5, 6, 7, 8, 9, 10};</a:t>
            </a:r>
          </a:p>
          <a:p>
            <a:pPr marL="0" indent="0">
              <a:buNone/>
            </a:pPr>
            <a:r>
              <a:rPr lang="cs-CZ" dirty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   static constexpr int SIZE = 10</a:t>
            </a:r>
            <a:r>
              <a:rPr lang="en-US" dirty="0" smtClean="0">
                <a:latin typeface="Consolas" panose="020B0609020204030204" pitchFamily="49" charset="0"/>
              </a:rPr>
              <a:t>0</a:t>
            </a:r>
            <a:r>
              <a:rPr lang="cs-CZ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res = fn2(array, SIZE, 4);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printf("Result: %d", res);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9074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Tajemná funkce 3 (1/2)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#include &lt;stdio.h&gt;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int fn3(int array[], int length) 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int j = 0;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int k = 0;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for(int i = 0; i &lt; length; ++i) 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if (array[i] % 2 == 0) 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    ++j;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} else 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    ++k;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}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}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if (j &gt; k) {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return j;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} else if (k &gt; j) {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return -k;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} else {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return 0;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}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}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int main()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array[] = {1, 2, 3, 4, 5, 6, 7, 8, 9};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static constexpr int SIZE = </a:t>
            </a:r>
            <a:r>
              <a:rPr lang="en-US" dirty="0" smtClean="0">
                <a:latin typeface="Consolas" panose="020B0609020204030204" pitchFamily="49" charset="0"/>
              </a:rPr>
              <a:t>9</a:t>
            </a:r>
            <a:r>
              <a:rPr lang="cs-CZ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res = fn</a:t>
            </a:r>
            <a:r>
              <a:rPr lang="en-US" dirty="0" smtClean="0">
                <a:latin typeface="Consolas" panose="020B0609020204030204" pitchFamily="49" charset="0"/>
              </a:rPr>
              <a:t>3</a:t>
            </a:r>
            <a:r>
              <a:rPr lang="cs-CZ" dirty="0" smtClean="0">
                <a:latin typeface="Consolas" panose="020B0609020204030204" pitchFamily="49" charset="0"/>
              </a:rPr>
              <a:t>(array, SIZE);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printf("Result: %d", res);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  <a:endParaRPr lang="cs-CZ" dirty="0" smtClean="0"/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35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Tajemná funkce 3 (2/2)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count_and_compare_odd_even</a:t>
            </a:r>
            <a:r>
              <a:rPr lang="en-US" dirty="0" smtClean="0">
                <a:latin typeface="Consolas" panose="020B0609020204030204" pitchFamily="49" charset="0"/>
              </a:rPr>
              <a:t>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array[],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length)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for(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length; ++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if (array[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 % 2 == 0)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    ++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} else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    ++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}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}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    if (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 &gt; 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return 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} else if (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 &gt; 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return -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} else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return 0;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}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508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Úkoly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Hello World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Nakreslit trojúhelník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Nakreslit vánoční stromeček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Vypsat průměr hodnot v poli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Nakreslit graf hodnot v poli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Nakreslit klouzavý průměr hodnot v poli</a:t>
            </a:r>
          </a:p>
          <a:p>
            <a:pPr marL="971550" lvl="1" indent="-514350">
              <a:buFont typeface="+mj-lt"/>
              <a:buAutoNum type="alphaLcParenR"/>
            </a:pPr>
            <a:r>
              <a:rPr lang="cs-CZ" dirty="0" smtClean="0"/>
              <a:t>Pro fixní N</a:t>
            </a:r>
          </a:p>
          <a:p>
            <a:pPr marL="971550" lvl="1" indent="-514350">
              <a:buFont typeface="+mj-lt"/>
              <a:buAutoNum type="alphaLcParenR"/>
            </a:pPr>
            <a:r>
              <a:rPr lang="cs-CZ" dirty="0" smtClean="0"/>
              <a:t>Obecně pro N po sobě jdoucích hodnot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Histogram</a:t>
            </a:r>
            <a:endParaRPr lang="cs-CZ" dirty="0" smtClean="0"/>
          </a:p>
          <a:p>
            <a:pPr marL="971550" lvl="1" indent="-514350">
              <a:buFont typeface="+mj-lt"/>
              <a:buAutoNum type="alphaLcParenR"/>
            </a:pPr>
            <a:endParaRPr lang="cs-CZ" dirty="0"/>
          </a:p>
        </p:txBody>
      </p:sp>
      <p:sp>
        <p:nvSpPr>
          <p:cNvPr id="4" name="TextBox 4"/>
          <p:cNvSpPr txBox="1"/>
          <p:nvPr/>
        </p:nvSpPr>
        <p:spPr>
          <a:xfrm>
            <a:off x="8894398" y="1818083"/>
            <a:ext cx="1224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***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*****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*******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21591" y="1217919"/>
            <a:ext cx="1224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cs-CZ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cs-CZ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***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cs-CZ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*****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*******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28" name="Picture 4" descr="https://upload.wikimedia.org/wikipedia/commons/f/fe/Moving_average-c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006" y="3227015"/>
            <a:ext cx="4224767" cy="2687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09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cs-CZ" dirty="0" smtClean="0"/>
              <a:t>Ukazatele (pointers) v paměti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987215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cs-CZ" dirty="0" smtClean="0">
                <a:solidFill>
                  <a:schemeClr val="accent1"/>
                </a:solidFill>
              </a:rPr>
              <a:t>int main</a:t>
            </a:r>
            <a:r>
              <a:rPr lang="en-US" dirty="0" smtClean="0">
                <a:solidFill>
                  <a:schemeClr val="accent1"/>
                </a:solidFill>
              </a:rPr>
              <a:t>() {</a:t>
            </a:r>
            <a:r>
              <a:rPr lang="en-US" dirty="0">
                <a:solidFill>
                  <a:schemeClr val="accent1"/>
                </a:solidFill>
              </a:rPr>
              <a:t/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  </a:t>
            </a:r>
            <a:r>
              <a:rPr lang="en-US" dirty="0" err="1" smtClean="0">
                <a:solidFill>
                  <a:schemeClr val="accent1"/>
                </a:solidFill>
              </a:rPr>
              <a:t>int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err="1" smtClean="0">
                <a:solidFill>
                  <a:schemeClr val="accent1"/>
                </a:solidFill>
              </a:rPr>
              <a:t>i</a:t>
            </a:r>
            <a:r>
              <a:rPr lang="en-US" dirty="0" smtClean="0">
                <a:solidFill>
                  <a:schemeClr val="accent1"/>
                </a:solidFill>
              </a:rPr>
              <a:t> = 2; </a:t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  </a:t>
            </a:r>
            <a:r>
              <a:rPr lang="en-US" dirty="0" err="1" smtClean="0">
                <a:solidFill>
                  <a:schemeClr val="accent1"/>
                </a:solidFill>
              </a:rPr>
              <a:t>int</a:t>
            </a:r>
            <a:r>
              <a:rPr lang="en-US" dirty="0" smtClean="0">
                <a:solidFill>
                  <a:schemeClr val="accent1"/>
                </a:solidFill>
              </a:rPr>
              <a:t> *pi = &amp;</a:t>
            </a:r>
            <a:r>
              <a:rPr lang="en-US" dirty="0" err="1" smtClean="0">
                <a:solidFill>
                  <a:schemeClr val="accent1"/>
                </a:solidFill>
              </a:rPr>
              <a:t>i</a:t>
            </a:r>
            <a:r>
              <a:rPr lang="en-US" dirty="0" smtClean="0">
                <a:solidFill>
                  <a:schemeClr val="accent1"/>
                </a:solidFill>
              </a:rPr>
              <a:t>;</a:t>
            </a:r>
            <a:r>
              <a:rPr lang="cs-CZ" dirty="0" smtClean="0">
                <a:solidFill>
                  <a:schemeClr val="accent1"/>
                </a:solidFill>
              </a:rPr>
              <a:t>  </a:t>
            </a:r>
            <a:br>
              <a:rPr lang="cs-CZ" dirty="0" smtClean="0">
                <a:solidFill>
                  <a:schemeClr val="accent1"/>
                </a:solidFill>
              </a:rPr>
            </a:br>
            <a:r>
              <a:rPr lang="cs-CZ" dirty="0" smtClean="0">
                <a:solidFill>
                  <a:schemeClr val="accent1"/>
                </a:solidFill>
              </a:rPr>
              <a:t>  int </a:t>
            </a:r>
            <a:r>
              <a:rPr lang="en-US" dirty="0" smtClean="0">
                <a:solidFill>
                  <a:schemeClr val="accent1"/>
                </a:solidFill>
              </a:rPr>
              <a:t>**</a:t>
            </a:r>
            <a:r>
              <a:rPr lang="en-US" dirty="0" err="1" smtClean="0">
                <a:solidFill>
                  <a:schemeClr val="accent1"/>
                </a:solidFill>
              </a:rPr>
              <a:t>ppi</a:t>
            </a:r>
            <a:r>
              <a:rPr lang="en-US" dirty="0" smtClean="0">
                <a:solidFill>
                  <a:schemeClr val="accent1"/>
                </a:solidFill>
              </a:rPr>
              <a:t> = &amp;pi;</a:t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  </a:t>
            </a:r>
            <a:r>
              <a:rPr lang="en-US" dirty="0" err="1" smtClean="0">
                <a:solidFill>
                  <a:schemeClr val="accent1"/>
                </a:solidFill>
              </a:rPr>
              <a:t>Serial.print</a:t>
            </a:r>
            <a:r>
              <a:rPr lang="en-US" dirty="0" smtClean="0">
                <a:solidFill>
                  <a:schemeClr val="accent1"/>
                </a:solidFill>
              </a:rPr>
              <a:t>(</a:t>
            </a:r>
            <a:r>
              <a:rPr lang="en-US" dirty="0" err="1" smtClean="0">
                <a:solidFill>
                  <a:schemeClr val="accent1"/>
                </a:solidFill>
              </a:rPr>
              <a:t>i</a:t>
            </a:r>
            <a:r>
              <a:rPr lang="en-US" dirty="0" smtClean="0">
                <a:solidFill>
                  <a:schemeClr val="accent1"/>
                </a:solidFill>
              </a:rPr>
              <a:t>);  // 2</a:t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  </a:t>
            </a:r>
            <a:r>
              <a:rPr lang="en-US" dirty="0" err="1" smtClean="0">
                <a:solidFill>
                  <a:schemeClr val="accent1"/>
                </a:solidFill>
              </a:rPr>
              <a:t>Serial.print</a:t>
            </a:r>
            <a:r>
              <a:rPr lang="en-US" dirty="0" smtClean="0">
                <a:solidFill>
                  <a:schemeClr val="accent1"/>
                </a:solidFill>
              </a:rPr>
              <a:t>(pi); // 102</a:t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  </a:t>
            </a:r>
            <a:r>
              <a:rPr lang="en-US" dirty="0" err="1" smtClean="0">
                <a:solidFill>
                  <a:schemeClr val="accent1"/>
                </a:solidFill>
              </a:rPr>
              <a:t>Serial.print</a:t>
            </a:r>
            <a:r>
              <a:rPr lang="en-US" dirty="0" smtClean="0">
                <a:solidFill>
                  <a:schemeClr val="accent1"/>
                </a:solidFill>
              </a:rPr>
              <a:t>(*pi); // 2</a:t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  </a:t>
            </a:r>
            <a:r>
              <a:rPr lang="en-US" dirty="0" err="1" smtClean="0">
                <a:solidFill>
                  <a:schemeClr val="accent1"/>
                </a:solidFill>
              </a:rPr>
              <a:t>Serial.print</a:t>
            </a:r>
            <a:r>
              <a:rPr lang="en-US" dirty="0" smtClean="0">
                <a:solidFill>
                  <a:schemeClr val="accent1"/>
                </a:solidFill>
              </a:rPr>
              <a:t>(</a:t>
            </a:r>
            <a:r>
              <a:rPr lang="en-US" dirty="0" err="1" smtClean="0">
                <a:solidFill>
                  <a:schemeClr val="accent1"/>
                </a:solidFill>
              </a:rPr>
              <a:t>ppi</a:t>
            </a:r>
            <a:r>
              <a:rPr lang="en-US" dirty="0" smtClean="0">
                <a:solidFill>
                  <a:schemeClr val="accent1"/>
                </a:solidFill>
              </a:rPr>
              <a:t>); // 104</a:t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  </a:t>
            </a:r>
            <a:r>
              <a:rPr lang="en-US" dirty="0" err="1">
                <a:solidFill>
                  <a:schemeClr val="accent1"/>
                </a:solidFill>
              </a:rPr>
              <a:t>Serial.print</a:t>
            </a:r>
            <a:r>
              <a:rPr lang="en-US" dirty="0" smtClean="0">
                <a:solidFill>
                  <a:schemeClr val="accent1"/>
                </a:solidFill>
              </a:rPr>
              <a:t>(*</a:t>
            </a:r>
            <a:r>
              <a:rPr lang="en-US" dirty="0" err="1" smtClean="0">
                <a:solidFill>
                  <a:schemeClr val="accent1"/>
                </a:solidFill>
              </a:rPr>
              <a:t>ppi</a:t>
            </a:r>
            <a:r>
              <a:rPr lang="en-US" dirty="0" smtClean="0">
                <a:solidFill>
                  <a:schemeClr val="accent1"/>
                </a:solidFill>
              </a:rPr>
              <a:t>); // 102</a:t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  </a:t>
            </a:r>
            <a:r>
              <a:rPr lang="en-US" dirty="0" err="1">
                <a:solidFill>
                  <a:schemeClr val="accent1"/>
                </a:solidFill>
              </a:rPr>
              <a:t>Serial.print</a:t>
            </a:r>
            <a:r>
              <a:rPr lang="en-US" dirty="0" smtClean="0">
                <a:solidFill>
                  <a:schemeClr val="accent1"/>
                </a:solidFill>
              </a:rPr>
              <a:t>(**</a:t>
            </a:r>
            <a:r>
              <a:rPr lang="en-US" dirty="0" err="1" smtClean="0">
                <a:solidFill>
                  <a:schemeClr val="accent1"/>
                </a:solidFill>
              </a:rPr>
              <a:t>ppi</a:t>
            </a:r>
            <a:r>
              <a:rPr lang="en-US" dirty="0" smtClean="0">
                <a:solidFill>
                  <a:schemeClr val="accent1"/>
                </a:solidFill>
              </a:rPr>
              <a:t>); // 2</a:t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>}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Q:</a:t>
            </a:r>
            <a:r>
              <a:rPr lang="en-US" dirty="0" smtClean="0"/>
              <a:t> </a:t>
            </a:r>
            <a:r>
              <a:rPr lang="cs-CZ" dirty="0" smtClean="0"/>
              <a:t>C</a:t>
            </a:r>
            <a:r>
              <a:rPr lang="en-US" dirty="0" smtClean="0"/>
              <a:t>o se </a:t>
            </a:r>
            <a:r>
              <a:rPr lang="en-US" dirty="0" err="1" smtClean="0"/>
              <a:t>stane</a:t>
            </a:r>
            <a:r>
              <a:rPr lang="en-US" dirty="0" smtClean="0"/>
              <a:t> </a:t>
            </a:r>
            <a:r>
              <a:rPr lang="en-US" dirty="0" err="1" smtClean="0"/>
              <a:t>pokud</a:t>
            </a:r>
            <a:r>
              <a:rPr lang="en-US" dirty="0" smtClean="0"/>
              <a:t> </a:t>
            </a:r>
            <a:r>
              <a:rPr lang="en-US" dirty="0" err="1" smtClean="0"/>
              <a:t>bychom</a:t>
            </a:r>
            <a:r>
              <a:rPr lang="en-US" dirty="0" smtClean="0"/>
              <a:t> </a:t>
            </a:r>
            <a:r>
              <a:rPr lang="en-US" dirty="0" err="1" smtClean="0"/>
              <a:t>zavolali</a:t>
            </a:r>
            <a:r>
              <a:rPr lang="en-US" dirty="0" smtClean="0"/>
              <a:t>: </a:t>
            </a:r>
            <a:r>
              <a:rPr lang="en-US" dirty="0" err="1" smtClean="0">
                <a:latin typeface="Consolas" panose="020B0609020204030204" pitchFamily="49" charset="0"/>
              </a:rPr>
              <a:t>Serial.print</a:t>
            </a:r>
            <a:r>
              <a:rPr lang="en-US" dirty="0" smtClean="0">
                <a:latin typeface="Consolas" panose="020B0609020204030204" pitchFamily="49" charset="0"/>
              </a:rPr>
              <a:t>(*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)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cs-CZ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240160" y="2281329"/>
          <a:ext cx="4174524" cy="333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1508">
                  <a:extLst>
                    <a:ext uri="{9D8B030D-6E8A-4147-A177-3AD203B41FA5}">
                      <a16:colId xmlns:a16="http://schemas.microsoft.com/office/drawing/2014/main" val="1212132177"/>
                    </a:ext>
                  </a:extLst>
                </a:gridCol>
                <a:gridCol w="1391508">
                  <a:extLst>
                    <a:ext uri="{9D8B030D-6E8A-4147-A177-3AD203B41FA5}">
                      <a16:colId xmlns:a16="http://schemas.microsoft.com/office/drawing/2014/main" val="2394811182"/>
                    </a:ext>
                  </a:extLst>
                </a:gridCol>
                <a:gridCol w="1391508">
                  <a:extLst>
                    <a:ext uri="{9D8B030D-6E8A-4147-A177-3AD203B41FA5}">
                      <a16:colId xmlns:a16="http://schemas.microsoft.com/office/drawing/2014/main" val="29381153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Adresa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Obsah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(</a:t>
                      </a:r>
                      <a:r>
                        <a:rPr lang="cs-CZ" dirty="0" smtClean="0"/>
                        <a:t>Proměnná</a:t>
                      </a:r>
                      <a:r>
                        <a:rPr lang="en-US" dirty="0" smtClean="0"/>
                        <a:t>)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6419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….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840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i</a:t>
                      </a:r>
                      <a:endParaRPr lang="cs-CZ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814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101</a:t>
                      </a:r>
                      <a:endParaRPr lang="cs-CZ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681717"/>
                  </a:ext>
                </a:extLst>
              </a:tr>
              <a:tr h="16307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102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pi</a:t>
                      </a:r>
                      <a:endParaRPr lang="cs-CZ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446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103</a:t>
                      </a:r>
                      <a:endParaRPr lang="cs-CZ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8483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104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102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ppi</a:t>
                      </a:r>
                      <a:endParaRPr lang="cs-CZ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2729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105</a:t>
                      </a:r>
                      <a:endParaRPr lang="cs-CZ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255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….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547789"/>
                  </a:ext>
                </a:extLst>
              </a:tr>
            </a:tbl>
          </a:graphicData>
        </a:graphic>
      </p:graphicFrame>
      <p:sp>
        <p:nvSpPr>
          <p:cNvPr id="15" name="Curved Right Arrow 14"/>
          <p:cNvSpPr/>
          <p:nvPr/>
        </p:nvSpPr>
        <p:spPr>
          <a:xfrm rot="10800000">
            <a:off x="10414687" y="3402335"/>
            <a:ext cx="321690" cy="655992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17" name="Curved Right Arrow 16"/>
          <p:cNvSpPr/>
          <p:nvPr/>
        </p:nvSpPr>
        <p:spPr>
          <a:xfrm rot="10800000">
            <a:off x="10414687" y="4159234"/>
            <a:ext cx="321690" cy="655992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18" name="Curved Right Arrow 17"/>
          <p:cNvSpPr/>
          <p:nvPr/>
        </p:nvSpPr>
        <p:spPr>
          <a:xfrm rot="10800000">
            <a:off x="10414686" y="3039760"/>
            <a:ext cx="694037" cy="2110065"/>
          </a:xfrm>
          <a:prstGeom prst="curved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108723" y="3928401"/>
            <a:ext cx="716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**</a:t>
            </a:r>
            <a:endParaRPr lang="cs-CZ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10414685" y="3577034"/>
            <a:ext cx="716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*</a:t>
            </a:r>
            <a:endParaRPr lang="cs-CZ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0403359" y="4353562"/>
            <a:ext cx="716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*</a:t>
            </a:r>
            <a:endParaRPr lang="cs-CZ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10403359" y="2281329"/>
            <a:ext cx="121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Oper</a:t>
            </a:r>
            <a:r>
              <a:rPr lang="cs-CZ" b="1" dirty="0" smtClean="0"/>
              <a:t>átor</a:t>
            </a:r>
            <a:r>
              <a:rPr lang="en-US" b="1" dirty="0" smtClean="0"/>
              <a:t> *</a:t>
            </a:r>
            <a:endParaRPr lang="cs-CZ" b="1" dirty="0"/>
          </a:p>
        </p:txBody>
      </p:sp>
    </p:spTree>
    <p:extLst>
      <p:ext uri="{BB962C8B-B14F-4D97-AF65-F5344CB8AC3E}">
        <p14:creationId xmlns:p14="http://schemas.microsoft.com/office/powerpoint/2010/main" val="3941770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Q:</a:t>
            </a:r>
            <a:r>
              <a:rPr lang="en-US" dirty="0" smtClean="0"/>
              <a:t> </a:t>
            </a:r>
            <a:r>
              <a:rPr lang="en-US" dirty="0" err="1" smtClean="0"/>
              <a:t>Serial.print</a:t>
            </a:r>
            <a:r>
              <a:rPr lang="en-US" dirty="0" smtClean="0"/>
              <a:t>(*</a:t>
            </a:r>
            <a:r>
              <a:rPr lang="en-US" dirty="0" err="1" smtClean="0"/>
              <a:t>i</a:t>
            </a:r>
            <a:r>
              <a:rPr lang="en-US" dirty="0" smtClean="0"/>
              <a:t>);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58016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i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 = 2;</a:t>
            </a:r>
            <a:b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</a:b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Serial.print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(*</a:t>
            </a:r>
            <a:r>
              <a:rPr lang="en-US" dirty="0" err="1" smtClean="0">
                <a:solidFill>
                  <a:schemeClr val="accent1"/>
                </a:solidFill>
                <a:latin typeface="Consolas" panose="020B0609020204030204" pitchFamily="49" charset="0"/>
              </a:rPr>
              <a:t>i</a:t>
            </a:r>
            <a:r>
              <a:rPr lang="en-US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r>
              <a:rPr lang="en-US" dirty="0" smtClean="0"/>
              <a:t>Program </a:t>
            </a:r>
            <a:r>
              <a:rPr lang="en-US" dirty="0" err="1" smtClean="0"/>
              <a:t>vr</a:t>
            </a:r>
            <a:r>
              <a:rPr lang="cs-CZ" dirty="0" smtClean="0"/>
              <a:t>átí hodnotu, která leží na adrese 2, kde může ležet cokoliv </a:t>
            </a:r>
            <a:r>
              <a:rPr lang="cs-CZ" dirty="0"/>
              <a:t>☠</a:t>
            </a:r>
            <a:endParaRPr lang="cs-CZ" dirty="0" smtClean="0"/>
          </a:p>
          <a:p>
            <a:r>
              <a:rPr lang="cs-CZ" dirty="0" smtClean="0"/>
              <a:t>Poznámka: překladáč vás to nenechá udělat, jelikož ví, že se jedná o číslo, na kterém nesmíte volat operátor *</a:t>
            </a:r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933576" y="1418840"/>
          <a:ext cx="4050954" cy="46533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0318">
                  <a:extLst>
                    <a:ext uri="{9D8B030D-6E8A-4147-A177-3AD203B41FA5}">
                      <a16:colId xmlns:a16="http://schemas.microsoft.com/office/drawing/2014/main" val="1212132177"/>
                    </a:ext>
                  </a:extLst>
                </a:gridCol>
                <a:gridCol w="1350318">
                  <a:extLst>
                    <a:ext uri="{9D8B030D-6E8A-4147-A177-3AD203B41FA5}">
                      <a16:colId xmlns:a16="http://schemas.microsoft.com/office/drawing/2014/main" val="2394811182"/>
                    </a:ext>
                  </a:extLst>
                </a:gridCol>
                <a:gridCol w="1350318">
                  <a:extLst>
                    <a:ext uri="{9D8B030D-6E8A-4147-A177-3AD203B41FA5}">
                      <a16:colId xmlns:a16="http://schemas.microsoft.com/office/drawing/2014/main" val="2938115387"/>
                    </a:ext>
                  </a:extLst>
                </a:gridCol>
              </a:tblGrid>
              <a:tr h="579228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Adresa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Obsah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(</a:t>
                      </a:r>
                      <a:r>
                        <a:rPr lang="cs-CZ" dirty="0" smtClean="0"/>
                        <a:t>Proměnná</a:t>
                      </a:r>
                      <a:r>
                        <a:rPr lang="en-US" dirty="0" smtClean="0"/>
                        <a:t>)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6419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839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614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???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713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….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840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i</a:t>
                      </a:r>
                      <a:endParaRPr lang="cs-CZ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814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101</a:t>
                      </a:r>
                      <a:endParaRPr lang="cs-CZ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681717"/>
                  </a:ext>
                </a:extLst>
              </a:tr>
              <a:tr h="16307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102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pi</a:t>
                      </a:r>
                      <a:endParaRPr lang="cs-CZ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446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103</a:t>
                      </a:r>
                      <a:endParaRPr lang="cs-CZ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8483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104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102</a:t>
                      </a:r>
                      <a:endParaRPr lang="cs-CZ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ppi</a:t>
                      </a:r>
                      <a:endParaRPr lang="cs-CZ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2729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105</a:t>
                      </a:r>
                      <a:endParaRPr lang="cs-CZ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255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….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547789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0973205" y="1422177"/>
            <a:ext cx="121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Oper</a:t>
            </a:r>
            <a:r>
              <a:rPr lang="cs-CZ" b="1" dirty="0" smtClean="0"/>
              <a:t>átor</a:t>
            </a:r>
            <a:r>
              <a:rPr lang="en-US" b="1" dirty="0" smtClean="0"/>
              <a:t> *</a:t>
            </a:r>
            <a:endParaRPr lang="cs-CZ" b="1" dirty="0"/>
          </a:p>
        </p:txBody>
      </p:sp>
      <p:sp>
        <p:nvSpPr>
          <p:cNvPr id="11" name="Curved Right Arrow 10"/>
          <p:cNvSpPr/>
          <p:nvPr/>
        </p:nvSpPr>
        <p:spPr>
          <a:xfrm rot="10800000">
            <a:off x="10961878" y="2842055"/>
            <a:ext cx="321690" cy="984046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84530" y="3217160"/>
            <a:ext cx="7166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*</a:t>
            </a: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2751635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Řetězce v C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Pole</a:t>
            </a:r>
            <a:r>
              <a:rPr lang="cs-CZ" dirty="0" smtClean="0"/>
              <a:t> jsou (z pohledu překladače) jen </a:t>
            </a:r>
            <a:r>
              <a:rPr lang="en-US" dirty="0" err="1" smtClean="0"/>
              <a:t>zvl</a:t>
            </a:r>
            <a:r>
              <a:rPr lang="cs-CZ" dirty="0" smtClean="0"/>
              <a:t>áštní druh </a:t>
            </a:r>
            <a:r>
              <a:rPr lang="en-US" dirty="0" err="1" smtClean="0"/>
              <a:t>ukazatel</a:t>
            </a:r>
            <a:r>
              <a:rPr lang="cs-CZ" dirty="0" smtClean="0"/>
              <a:t>e, který ukazuje na první element</a:t>
            </a:r>
          </a:p>
          <a:p>
            <a:pPr lvl="1"/>
            <a:r>
              <a:rPr lang="cs-CZ" dirty="0">
                <a:latin typeface="Consolas" panose="020B0609020204030204" pitchFamily="49" charset="0"/>
              </a:rPr>
              <a:t>char </a:t>
            </a:r>
            <a:r>
              <a:rPr lang="cs-CZ" dirty="0" smtClean="0">
                <a:latin typeface="Consolas" panose="020B0609020204030204" pitchFamily="49" charset="0"/>
              </a:rPr>
              <a:t>[]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~ </a:t>
            </a:r>
            <a:r>
              <a:rPr lang="en-US" dirty="0" smtClean="0">
                <a:latin typeface="Consolas" panose="020B0609020204030204" pitchFamily="49" charset="0"/>
              </a:rPr>
              <a:t>char *</a:t>
            </a:r>
            <a:endParaRPr lang="cs-CZ" dirty="0" smtClean="0">
              <a:latin typeface="Consolas" panose="020B0609020204030204" pitchFamily="49" charset="0"/>
            </a:endParaRPr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char </a:t>
            </a:r>
            <a:r>
              <a:rPr lang="en-US" dirty="0" err="1" smtClean="0">
                <a:latin typeface="Consolas" panose="020B0609020204030204" pitchFamily="49" charset="0"/>
              </a:rPr>
              <a:t>arr</a:t>
            </a:r>
            <a:r>
              <a:rPr lang="en-US" dirty="0" smtClean="0">
                <a:latin typeface="Consolas" panose="020B0609020204030204" pitchFamily="49" charset="0"/>
              </a:rPr>
              <a:t>[] = { 1, 2, 3 }; assert(</a:t>
            </a:r>
            <a:r>
              <a:rPr lang="en-US" dirty="0" err="1" smtClean="0">
                <a:latin typeface="Consolas" panose="020B0609020204030204" pitchFamily="49" charset="0"/>
              </a:rPr>
              <a:t>arr</a:t>
            </a:r>
            <a:r>
              <a:rPr lang="en-US" dirty="0" smtClean="0">
                <a:latin typeface="Consolas" panose="020B0609020204030204" pitchFamily="49" charset="0"/>
              </a:rPr>
              <a:t>[0] == *</a:t>
            </a:r>
            <a:r>
              <a:rPr lang="en-US" dirty="0" err="1" smtClean="0">
                <a:latin typeface="Consolas" panose="020B0609020204030204" pitchFamily="49" charset="0"/>
              </a:rPr>
              <a:t>arr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endParaRPr lang="en-US" dirty="0"/>
          </a:p>
          <a:p>
            <a:r>
              <a:rPr lang="cs-CZ" dirty="0" smtClean="0"/>
              <a:t>řetěz</a:t>
            </a:r>
            <a:r>
              <a:rPr lang="en-US" dirty="0" err="1" smtClean="0"/>
              <a:t>ec</a:t>
            </a:r>
            <a:r>
              <a:rPr lang="cs-CZ" dirty="0" smtClean="0"/>
              <a:t> </a:t>
            </a:r>
            <a:r>
              <a:rPr lang="en-US" dirty="0" smtClean="0"/>
              <a:t>= </a:t>
            </a:r>
            <a:r>
              <a:rPr lang="en-US" dirty="0"/>
              <a:t>p</a:t>
            </a:r>
            <a:r>
              <a:rPr lang="cs-CZ" dirty="0" smtClean="0"/>
              <a:t>ole znaků </a:t>
            </a:r>
            <a:r>
              <a:rPr lang="en-US" dirty="0" smtClean="0">
                <a:latin typeface="Consolas" panose="020B0609020204030204" pitchFamily="49" charset="0"/>
              </a:rPr>
              <a:t>char[]</a:t>
            </a:r>
            <a:r>
              <a:rPr lang="en-US" dirty="0" smtClean="0"/>
              <a:t> </a:t>
            </a:r>
            <a:r>
              <a:rPr lang="cs-CZ" dirty="0" smtClean="0"/>
              <a:t>zakončené znakem </a:t>
            </a:r>
            <a:r>
              <a:rPr lang="en-US" dirty="0" smtClean="0">
                <a:latin typeface="Consolas" panose="020B0609020204030204" pitchFamily="49" charset="0"/>
              </a:rPr>
              <a:t>‘\0’</a:t>
            </a:r>
            <a:endParaRPr lang="en-US" dirty="0" smtClean="0"/>
          </a:p>
          <a:p>
            <a:pPr lvl="1"/>
            <a:r>
              <a:rPr lang="cs-CZ" dirty="0" smtClean="0"/>
              <a:t>Př.: </a:t>
            </a:r>
            <a:r>
              <a:rPr lang="en-US" dirty="0" err="1" smtClean="0">
                <a:latin typeface="Consolas" panose="020B0609020204030204" pitchFamily="49" charset="0"/>
              </a:rPr>
              <a:t>const</a:t>
            </a:r>
            <a:r>
              <a:rPr lang="en-US" dirty="0" smtClean="0">
                <a:latin typeface="Consolas" panose="020B0609020204030204" pitchFamily="49" charset="0"/>
              </a:rPr>
              <a:t> char </a:t>
            </a:r>
            <a:r>
              <a:rPr lang="cs-CZ" dirty="0" smtClean="0">
                <a:latin typeface="Consolas" panose="020B0609020204030204" pitchFamily="49" charset="0"/>
              </a:rPr>
              <a:t>str</a:t>
            </a:r>
            <a:r>
              <a:rPr lang="en-US" dirty="0" smtClean="0">
                <a:latin typeface="Consolas" panose="020B0609020204030204" pitchFamily="49" charset="0"/>
              </a:rPr>
              <a:t>*=“</a:t>
            </a:r>
            <a:r>
              <a:rPr lang="cs-CZ" dirty="0" smtClean="0">
                <a:latin typeface="Consolas" panose="020B0609020204030204" pitchFamily="49" charset="0"/>
              </a:rPr>
              <a:t>ARDUINO“</a:t>
            </a:r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 err="1" smtClean="0"/>
              <a:t>Pr</a:t>
            </a:r>
            <a:r>
              <a:rPr lang="cs-CZ" dirty="0" smtClean="0"/>
              <a:t>áce s řetězci pomocí ukazatelů</a:t>
            </a:r>
          </a:p>
          <a:p>
            <a:endParaRPr lang="en-US" dirty="0" smtClean="0"/>
          </a:p>
          <a:p>
            <a:endParaRPr lang="cs-CZ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479059" y="4001294"/>
          <a:ext cx="467772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4715">
                  <a:extLst>
                    <a:ext uri="{9D8B030D-6E8A-4147-A177-3AD203B41FA5}">
                      <a16:colId xmlns:a16="http://schemas.microsoft.com/office/drawing/2014/main" val="2422679019"/>
                    </a:ext>
                  </a:extLst>
                </a:gridCol>
                <a:gridCol w="584715">
                  <a:extLst>
                    <a:ext uri="{9D8B030D-6E8A-4147-A177-3AD203B41FA5}">
                      <a16:colId xmlns:a16="http://schemas.microsoft.com/office/drawing/2014/main" val="2746129808"/>
                    </a:ext>
                  </a:extLst>
                </a:gridCol>
                <a:gridCol w="584715">
                  <a:extLst>
                    <a:ext uri="{9D8B030D-6E8A-4147-A177-3AD203B41FA5}">
                      <a16:colId xmlns:a16="http://schemas.microsoft.com/office/drawing/2014/main" val="2673764342"/>
                    </a:ext>
                  </a:extLst>
                </a:gridCol>
                <a:gridCol w="584715">
                  <a:extLst>
                    <a:ext uri="{9D8B030D-6E8A-4147-A177-3AD203B41FA5}">
                      <a16:colId xmlns:a16="http://schemas.microsoft.com/office/drawing/2014/main" val="412236869"/>
                    </a:ext>
                  </a:extLst>
                </a:gridCol>
                <a:gridCol w="584715">
                  <a:extLst>
                    <a:ext uri="{9D8B030D-6E8A-4147-A177-3AD203B41FA5}">
                      <a16:colId xmlns:a16="http://schemas.microsoft.com/office/drawing/2014/main" val="1021790699"/>
                    </a:ext>
                  </a:extLst>
                </a:gridCol>
                <a:gridCol w="584715">
                  <a:extLst>
                    <a:ext uri="{9D8B030D-6E8A-4147-A177-3AD203B41FA5}">
                      <a16:colId xmlns:a16="http://schemas.microsoft.com/office/drawing/2014/main" val="1160614099"/>
                    </a:ext>
                  </a:extLst>
                </a:gridCol>
                <a:gridCol w="584715">
                  <a:extLst>
                    <a:ext uri="{9D8B030D-6E8A-4147-A177-3AD203B41FA5}">
                      <a16:colId xmlns:a16="http://schemas.microsoft.com/office/drawing/2014/main" val="3577801075"/>
                    </a:ext>
                  </a:extLst>
                </a:gridCol>
                <a:gridCol w="584715">
                  <a:extLst>
                    <a:ext uri="{9D8B030D-6E8A-4147-A177-3AD203B41FA5}">
                      <a16:colId xmlns:a16="http://schemas.microsoft.com/office/drawing/2014/main" val="7165986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R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U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I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O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‘\0’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44680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4550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2592</TotalTime>
  <Words>3904</Words>
  <Application>Microsoft Office PowerPoint</Application>
  <PresentationFormat>Widescreen</PresentationFormat>
  <Paragraphs>571</Paragraphs>
  <Slides>64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1" baseType="lpstr">
      <vt:lpstr>Arial</vt:lpstr>
      <vt:lpstr>Calibri</vt:lpstr>
      <vt:lpstr>Calibri Light</vt:lpstr>
      <vt:lpstr>Consolas</vt:lpstr>
      <vt:lpstr>Courier New</vt:lpstr>
      <vt:lpstr>Wingdings</vt:lpstr>
      <vt:lpstr>Office Theme</vt:lpstr>
      <vt:lpstr>NSWI170 – Počítačové systémy</vt:lpstr>
      <vt:lpstr>6. cvičení</vt:lpstr>
      <vt:lpstr>Domácí úkoly feedback</vt:lpstr>
      <vt:lpstr>Organizace</vt:lpstr>
      <vt:lpstr>Ukazatele (pointers)</vt:lpstr>
      <vt:lpstr>Ukazatele (pointers)</vt:lpstr>
      <vt:lpstr>Ukazatele (pointers) v paměti</vt:lpstr>
      <vt:lpstr>Q: Serial.print(*i);</vt:lpstr>
      <vt:lpstr>Řetězce v C</vt:lpstr>
      <vt:lpstr>Práce s ukazateli</vt:lpstr>
      <vt:lpstr>Počítání délky řetězce</vt:lpstr>
      <vt:lpstr>Jak číst deklarace</vt:lpstr>
      <vt:lpstr>Any fool can write code that a computer can understand. Good programmers write code that humans can understand.</vt:lpstr>
      <vt:lpstr>5. cvičení</vt:lpstr>
      <vt:lpstr>Feedback</vt:lpstr>
      <vt:lpstr>Funny quotes</vt:lpstr>
      <vt:lpstr>Pokus: delay() + segmentový displej</vt:lpstr>
      <vt:lpstr>Řešení: delay() + segmentový displej</vt:lpstr>
      <vt:lpstr>Moderní použití</vt:lpstr>
      <vt:lpstr>4. cvičení</vt:lpstr>
      <vt:lpstr>Výčtový typ – enum class</vt:lpstr>
      <vt:lpstr>Jak ladit Arduino (=debugging)</vt:lpstr>
      <vt:lpstr>Segmentový displej</vt:lpstr>
      <vt:lpstr>Vytvoření glyphu</vt:lpstr>
      <vt:lpstr>Výběr znaku</vt:lpstr>
      <vt:lpstr>Kódování bytu</vt:lpstr>
      <vt:lpstr>Programování displeje</vt:lpstr>
      <vt:lpstr>Programování displeje</vt:lpstr>
      <vt:lpstr>Užitečné funkce pro práci s bity</vt:lpstr>
      <vt:lpstr>Programování</vt:lpstr>
      <vt:lpstr>3. cvičení</vt:lpstr>
      <vt:lpstr>Příklad DU1 &amp; DU2</vt:lpstr>
      <vt:lpstr>Základní typy v C++</vt:lpstr>
      <vt:lpstr>Pole v C++</vt:lpstr>
      <vt:lpstr>Struktury v C++</vt:lpstr>
      <vt:lpstr>Struktury v C++</vt:lpstr>
      <vt:lpstr>Funkce - výstupní parametry</vt:lpstr>
      <vt:lpstr>Příklad na opravu</vt:lpstr>
      <vt:lpstr>Příklad na opravu: odsazení</vt:lpstr>
      <vt:lpstr>Příklad na opravu: pojmenování proměnných</vt:lpstr>
      <vt:lpstr>Příklad na opravu: typy proměnných</vt:lpstr>
      <vt:lpstr>Příklad na opravu: jméno funkce</vt:lpstr>
      <vt:lpstr>Tlačítka</vt:lpstr>
      <vt:lpstr>2. cvičení</vt:lpstr>
      <vt:lpstr>Arduino</vt:lpstr>
      <vt:lpstr>Arduino HW</vt:lpstr>
      <vt:lpstr>Kompilace</vt:lpstr>
      <vt:lpstr>Arduino IDE</vt:lpstr>
      <vt:lpstr>PowerPoint Presentation</vt:lpstr>
      <vt:lpstr>Dobré programátorské zvyky</vt:lpstr>
      <vt:lpstr>Úkoly</vt:lpstr>
      <vt:lpstr>Odkazy</vt:lpstr>
      <vt:lpstr>1. cvičení</vt:lpstr>
      <vt:lpstr>Komunikace</vt:lpstr>
      <vt:lpstr>Průběh cvičení</vt:lpstr>
      <vt:lpstr>Zápočet</vt:lpstr>
      <vt:lpstr>IDE</vt:lpstr>
      <vt:lpstr>Čas na hraní </vt:lpstr>
      <vt:lpstr>Hello World </vt:lpstr>
      <vt:lpstr>Tajemná funkce 1 </vt:lpstr>
      <vt:lpstr>Tajemná funkce 2</vt:lpstr>
      <vt:lpstr>Tajemná funkce 3 (1/2)</vt:lpstr>
      <vt:lpstr>Tajemná funkce 3 (2/2)</vt:lpstr>
      <vt:lpstr>Úkoly</vt:lpstr>
    </vt:vector>
  </TitlesOfParts>
  <Company>Oracle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NSWI170 – Počítačové systémy</dc:title>
  <dc:creator>Tomas Faltin</dc:creator>
  <cp:lastModifiedBy>Tomas Faltin</cp:lastModifiedBy>
  <cp:revision>236</cp:revision>
  <dcterms:created xsi:type="dcterms:W3CDTF">2020-02-24T09:50:47Z</dcterms:created>
  <dcterms:modified xsi:type="dcterms:W3CDTF">2021-05-31T09:49:59Z</dcterms:modified>
</cp:coreProperties>
</file>

<file path=docProps/thumbnail.jpeg>
</file>